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256" r:id="rId2"/>
    <p:sldId id="258" r:id="rId3"/>
    <p:sldId id="296" r:id="rId4"/>
    <p:sldId id="260" r:id="rId5"/>
    <p:sldId id="261" r:id="rId6"/>
    <p:sldId id="262" r:id="rId7"/>
    <p:sldId id="263" r:id="rId8"/>
    <p:sldId id="300" r:id="rId9"/>
    <p:sldId id="301" r:id="rId10"/>
    <p:sldId id="265" r:id="rId11"/>
    <p:sldId id="279" r:id="rId12"/>
    <p:sldId id="264" r:id="rId13"/>
    <p:sldId id="266" r:id="rId14"/>
    <p:sldId id="268" r:id="rId15"/>
    <p:sldId id="280" r:id="rId16"/>
    <p:sldId id="267" r:id="rId17"/>
    <p:sldId id="281" r:id="rId18"/>
    <p:sldId id="272" r:id="rId19"/>
    <p:sldId id="282" r:id="rId20"/>
    <p:sldId id="270" r:id="rId21"/>
    <p:sldId id="274" r:id="rId22"/>
    <p:sldId id="275" r:id="rId23"/>
    <p:sldId id="304" r:id="rId24"/>
    <p:sldId id="277" r:id="rId25"/>
    <p:sldId id="278" r:id="rId26"/>
    <p:sldId id="283" r:id="rId27"/>
    <p:sldId id="284" r:id="rId28"/>
    <p:sldId id="286" r:id="rId29"/>
    <p:sldId id="285" r:id="rId30"/>
    <p:sldId id="288" r:id="rId31"/>
    <p:sldId id="289" r:id="rId32"/>
    <p:sldId id="291" r:id="rId33"/>
    <p:sldId id="292" r:id="rId34"/>
    <p:sldId id="293" r:id="rId35"/>
    <p:sldId id="294" r:id="rId36"/>
    <p:sldId id="295" r:id="rId37"/>
    <p:sldId id="290" r:id="rId38"/>
    <p:sldId id="298" r:id="rId39"/>
    <p:sldId id="302" r:id="rId40"/>
    <p:sldId id="303" r:id="rId41"/>
    <p:sldId id="299" r:id="rId42"/>
    <p:sldId id="305" r:id="rId43"/>
    <p:sldId id="307" r:id="rId44"/>
    <p:sldId id="30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76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10887A-5409-9A4D-AD2F-01C51041BED4}" type="datetimeFigureOut">
              <a:rPr lang="en-US" smtClean="0"/>
              <a:t>9/15/16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6993DF-EA02-814C-818C-7E8CE5D0870D}" type="slidenum">
              <a:rPr lang="en-US" smtClean="0"/>
              <a:t>‹#›</a:t>
            </a:fld>
            <a:endParaRPr lang="en-US"/>
          </a:p>
        </p:txBody>
      </p:sp>
    </p:spTree>
    <p:extLst>
      <p:ext uri="{BB962C8B-B14F-4D97-AF65-F5344CB8AC3E}">
        <p14:creationId xmlns:p14="http://schemas.microsoft.com/office/powerpoint/2010/main" val="27670763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Located in Southern Mesopotamia – Think</a:t>
            </a:r>
            <a:r>
              <a:rPr lang="en-US" baseline="0" dirty="0" smtClean="0"/>
              <a:t> of Sumer as a region and within this region were a bunch of city-states and they all were located in the area of </a:t>
            </a:r>
            <a:r>
              <a:rPr lang="en-US" baseline="0" dirty="0" err="1" smtClean="0"/>
              <a:t>Mespotamia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96993DF-EA02-814C-818C-7E8CE5D0870D}" type="slidenum">
              <a:rPr lang="en-US" smtClean="0"/>
              <a:t>2</a:t>
            </a:fld>
            <a:endParaRPr lang="en-US"/>
          </a:p>
        </p:txBody>
      </p:sp>
    </p:spTree>
    <p:extLst>
      <p:ext uri="{BB962C8B-B14F-4D97-AF65-F5344CB8AC3E}">
        <p14:creationId xmlns:p14="http://schemas.microsoft.com/office/powerpoint/2010/main" val="2114624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Babylonian</a:t>
            </a:r>
            <a:r>
              <a:rPr lang="en-US" baseline="0" dirty="0" smtClean="0"/>
              <a:t> text </a:t>
            </a:r>
            <a:r>
              <a:rPr lang="en-US" dirty="0" smtClean="0"/>
              <a:t> </a:t>
            </a:r>
            <a:r>
              <a:rPr lang="en-US" baseline="0" dirty="0" smtClean="0"/>
              <a:t>stated this about him</a:t>
            </a:r>
            <a:endParaRPr lang="en-US" dirty="0"/>
          </a:p>
        </p:txBody>
      </p:sp>
      <p:sp>
        <p:nvSpPr>
          <p:cNvPr id="4" name="Slide Number Placeholder 3"/>
          <p:cNvSpPr>
            <a:spLocks noGrp="1"/>
          </p:cNvSpPr>
          <p:nvPr>
            <p:ph type="sldNum" sz="quarter" idx="10"/>
          </p:nvPr>
        </p:nvSpPr>
        <p:spPr/>
        <p:txBody>
          <a:bodyPr/>
          <a:lstStyle/>
          <a:p>
            <a:fld id="{196993DF-EA02-814C-818C-7E8CE5D0870D}" type="slidenum">
              <a:rPr lang="en-US" smtClean="0"/>
              <a:t>22</a:t>
            </a:fld>
            <a:endParaRPr lang="en-US"/>
          </a:p>
        </p:txBody>
      </p:sp>
    </p:spTree>
    <p:extLst>
      <p:ext uri="{BB962C8B-B14F-4D97-AF65-F5344CB8AC3E}">
        <p14:creationId xmlns:p14="http://schemas.microsoft.com/office/powerpoint/2010/main" val="1892941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monday</a:t>
            </a:r>
            <a:endParaRPr lang="en-US"/>
          </a:p>
        </p:txBody>
      </p:sp>
      <p:sp>
        <p:nvSpPr>
          <p:cNvPr id="4" name="Slide Number Placeholder 3"/>
          <p:cNvSpPr>
            <a:spLocks noGrp="1"/>
          </p:cNvSpPr>
          <p:nvPr>
            <p:ph type="sldNum" sz="quarter" idx="10"/>
          </p:nvPr>
        </p:nvSpPr>
        <p:spPr/>
        <p:txBody>
          <a:bodyPr/>
          <a:lstStyle/>
          <a:p>
            <a:fld id="{196993DF-EA02-814C-818C-7E8CE5D0870D}" type="slidenum">
              <a:rPr lang="en-US" smtClean="0"/>
              <a:t>24</a:t>
            </a:fld>
            <a:endParaRPr lang="en-US"/>
          </a:p>
        </p:txBody>
      </p:sp>
    </p:spTree>
    <p:extLst>
      <p:ext uri="{BB962C8B-B14F-4D97-AF65-F5344CB8AC3E}">
        <p14:creationId xmlns:p14="http://schemas.microsoft.com/office/powerpoint/2010/main" val="1572577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Religion was the basis for</a:t>
            </a:r>
            <a:r>
              <a:rPr lang="en-US" baseline="0" dirty="0" smtClean="0"/>
              <a:t> all of Sumerian society- played a role in every aspect of life. </a:t>
            </a:r>
            <a:endParaRPr lang="en-US" dirty="0" smtClean="0"/>
          </a:p>
          <a:p>
            <a:endParaRPr lang="en-US" dirty="0"/>
          </a:p>
        </p:txBody>
      </p:sp>
      <p:sp>
        <p:nvSpPr>
          <p:cNvPr id="4" name="Slide Number Placeholder 3"/>
          <p:cNvSpPr>
            <a:spLocks noGrp="1"/>
          </p:cNvSpPr>
          <p:nvPr>
            <p:ph type="sldNum" sz="quarter" idx="10"/>
          </p:nvPr>
        </p:nvSpPr>
        <p:spPr/>
        <p:txBody>
          <a:bodyPr/>
          <a:lstStyle/>
          <a:p>
            <a:fld id="{196993DF-EA02-814C-818C-7E8CE5D0870D}" type="slidenum">
              <a:rPr lang="en-US" smtClean="0"/>
              <a:t>25</a:t>
            </a:fld>
            <a:endParaRPr lang="en-US"/>
          </a:p>
        </p:txBody>
      </p:sp>
    </p:spTree>
    <p:extLst>
      <p:ext uri="{BB962C8B-B14F-4D97-AF65-F5344CB8AC3E}">
        <p14:creationId xmlns:p14="http://schemas.microsoft.com/office/powerpoint/2010/main" val="2587828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Priests had great</a:t>
            </a:r>
            <a:r>
              <a:rPr lang="en-US" baseline="0" dirty="0" smtClean="0"/>
              <a:t> status in Sumer. People relied on them to help gain the gods’ favor. Priests interpreted the wishes of the gods and made offerings to them. These offerings were made in temples, special buildings where priests performed their religious ceremonies </a:t>
            </a:r>
            <a:endParaRPr lang="en-US" dirty="0"/>
          </a:p>
        </p:txBody>
      </p:sp>
      <p:sp>
        <p:nvSpPr>
          <p:cNvPr id="4" name="Slide Number Placeholder 3"/>
          <p:cNvSpPr>
            <a:spLocks noGrp="1"/>
          </p:cNvSpPr>
          <p:nvPr>
            <p:ph type="sldNum" sz="quarter" idx="10"/>
          </p:nvPr>
        </p:nvSpPr>
        <p:spPr/>
        <p:txBody>
          <a:bodyPr/>
          <a:lstStyle/>
          <a:p>
            <a:fld id="{196993DF-EA02-814C-818C-7E8CE5D0870D}" type="slidenum">
              <a:rPr lang="en-US" smtClean="0"/>
              <a:t>26</a:t>
            </a:fld>
            <a:endParaRPr lang="en-US"/>
          </a:p>
        </p:txBody>
      </p:sp>
    </p:spTree>
    <p:extLst>
      <p:ext uri="{BB962C8B-B14F-4D97-AF65-F5344CB8AC3E}">
        <p14:creationId xmlns:p14="http://schemas.microsoft.com/office/powerpoint/2010/main" val="1423760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worship</a:t>
            </a:r>
            <a:r>
              <a:rPr lang="en-US" baseline="0" dirty="0" smtClean="0"/>
              <a:t> of many gods</a:t>
            </a:r>
            <a:endParaRPr lang="en-US" dirty="0"/>
          </a:p>
        </p:txBody>
      </p:sp>
      <p:sp>
        <p:nvSpPr>
          <p:cNvPr id="4" name="Slide Number Placeholder 3"/>
          <p:cNvSpPr>
            <a:spLocks noGrp="1"/>
          </p:cNvSpPr>
          <p:nvPr>
            <p:ph type="sldNum" sz="quarter" idx="10"/>
          </p:nvPr>
        </p:nvSpPr>
        <p:spPr/>
        <p:txBody>
          <a:bodyPr/>
          <a:lstStyle/>
          <a:p>
            <a:fld id="{196993DF-EA02-814C-818C-7E8CE5D0870D}" type="slidenum">
              <a:rPr lang="en-US" smtClean="0"/>
              <a:t>27</a:t>
            </a:fld>
            <a:endParaRPr lang="en-US"/>
          </a:p>
        </p:txBody>
      </p:sp>
    </p:spTree>
    <p:extLst>
      <p:ext uri="{BB962C8B-B14F-4D97-AF65-F5344CB8AC3E}">
        <p14:creationId xmlns:p14="http://schemas.microsoft.com/office/powerpoint/2010/main" val="3195052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Believed this is where the gods lived </a:t>
            </a:r>
            <a:endParaRPr lang="en-US" dirty="0"/>
          </a:p>
        </p:txBody>
      </p:sp>
      <p:sp>
        <p:nvSpPr>
          <p:cNvPr id="4" name="Slide Number Placeholder 3"/>
          <p:cNvSpPr>
            <a:spLocks noGrp="1"/>
          </p:cNvSpPr>
          <p:nvPr>
            <p:ph type="sldNum" sz="quarter" idx="10"/>
          </p:nvPr>
        </p:nvSpPr>
        <p:spPr/>
        <p:txBody>
          <a:bodyPr/>
          <a:lstStyle/>
          <a:p>
            <a:fld id="{196993DF-EA02-814C-818C-7E8CE5D0870D}" type="slidenum">
              <a:rPr lang="en-US" smtClean="0"/>
              <a:t>28</a:t>
            </a:fld>
            <a:endParaRPr lang="en-US"/>
          </a:p>
        </p:txBody>
      </p:sp>
    </p:spTree>
    <p:extLst>
      <p:ext uri="{BB962C8B-B14F-4D97-AF65-F5344CB8AC3E}">
        <p14:creationId xmlns:p14="http://schemas.microsoft.com/office/powerpoint/2010/main" val="3073406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of</a:t>
            </a:r>
            <a:r>
              <a:rPr lang="en-US" baseline="0" dirty="0" smtClean="0"/>
              <a:t> day-(Tuesday)</a:t>
            </a:r>
          </a:p>
          <a:p>
            <a:r>
              <a:rPr lang="en-US" baseline="0" dirty="0" err="1" smtClean="0"/>
              <a:t>Bellwork</a:t>
            </a:r>
            <a:r>
              <a:rPr lang="en-US" baseline="0" dirty="0" smtClean="0"/>
              <a:t> for Wednesday: What is polytheism? What powers did Sumerians believe their gods possessed? Why did priests have high status’ in Sumer? What conclusions can you draw about the importance of religion to ancient Sumerians based on yesterdays lesson? </a:t>
            </a:r>
            <a:endParaRPr lang="en-US" dirty="0"/>
          </a:p>
        </p:txBody>
      </p:sp>
      <p:sp>
        <p:nvSpPr>
          <p:cNvPr id="4" name="Slide Number Placeholder 3"/>
          <p:cNvSpPr>
            <a:spLocks noGrp="1"/>
          </p:cNvSpPr>
          <p:nvPr>
            <p:ph type="sldNum" sz="quarter" idx="10"/>
          </p:nvPr>
        </p:nvSpPr>
        <p:spPr/>
        <p:txBody>
          <a:bodyPr/>
          <a:lstStyle/>
          <a:p>
            <a:fld id="{196993DF-EA02-814C-818C-7E8CE5D0870D}" type="slidenum">
              <a:rPr lang="en-US" smtClean="0"/>
              <a:t>29</a:t>
            </a:fld>
            <a:endParaRPr lang="en-US"/>
          </a:p>
        </p:txBody>
      </p:sp>
    </p:spTree>
    <p:extLst>
      <p:ext uri="{BB962C8B-B14F-4D97-AF65-F5344CB8AC3E}">
        <p14:creationId xmlns:p14="http://schemas.microsoft.com/office/powerpoint/2010/main" val="1846505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did not have pens, pencils, and paper</a:t>
            </a:r>
            <a:endParaRPr lang="en-US" dirty="0"/>
          </a:p>
        </p:txBody>
      </p:sp>
      <p:sp>
        <p:nvSpPr>
          <p:cNvPr id="4" name="Slide Number Placeholder 3"/>
          <p:cNvSpPr>
            <a:spLocks noGrp="1"/>
          </p:cNvSpPr>
          <p:nvPr>
            <p:ph type="sldNum" sz="quarter" idx="10"/>
          </p:nvPr>
        </p:nvSpPr>
        <p:spPr/>
        <p:txBody>
          <a:bodyPr/>
          <a:lstStyle/>
          <a:p>
            <a:fld id="{196993DF-EA02-814C-818C-7E8CE5D0870D}" type="slidenum">
              <a:rPr lang="en-US" smtClean="0"/>
              <a:t>30</a:t>
            </a:fld>
            <a:endParaRPr lang="en-US"/>
          </a:p>
        </p:txBody>
      </p:sp>
    </p:spTree>
    <p:extLst>
      <p:ext uri="{BB962C8B-B14F-4D97-AF65-F5344CB8AC3E}">
        <p14:creationId xmlns:p14="http://schemas.microsoft.com/office/powerpoint/2010/main" val="4056149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a story about a Sumerian boy who did not want to go to school and</a:t>
            </a:r>
            <a:r>
              <a:rPr lang="en-US" baseline="0" dirty="0" smtClean="0"/>
              <a:t> how much it upset his father that they had to have a fight everyday before school </a:t>
            </a:r>
            <a:endParaRPr lang="en-US" dirty="0"/>
          </a:p>
        </p:txBody>
      </p:sp>
      <p:sp>
        <p:nvSpPr>
          <p:cNvPr id="4" name="Slide Number Placeholder 3"/>
          <p:cNvSpPr>
            <a:spLocks noGrp="1"/>
          </p:cNvSpPr>
          <p:nvPr>
            <p:ph type="sldNum" sz="quarter" idx="10"/>
          </p:nvPr>
        </p:nvSpPr>
        <p:spPr/>
        <p:txBody>
          <a:bodyPr/>
          <a:lstStyle/>
          <a:p>
            <a:fld id="{196993DF-EA02-814C-818C-7E8CE5D0870D}" type="slidenum">
              <a:rPr lang="en-US" smtClean="0"/>
              <a:t>31</a:t>
            </a:fld>
            <a:endParaRPr lang="en-US"/>
          </a:p>
        </p:txBody>
      </p:sp>
    </p:spTree>
    <p:extLst>
      <p:ext uri="{BB962C8B-B14F-4D97-AF65-F5344CB8AC3E}">
        <p14:creationId xmlns:p14="http://schemas.microsoft.com/office/powerpoint/2010/main" val="3782953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6993DF-EA02-814C-818C-7E8CE5D0870D}" type="slidenum">
              <a:rPr lang="en-US" smtClean="0"/>
              <a:t>32</a:t>
            </a:fld>
            <a:endParaRPr lang="en-US"/>
          </a:p>
        </p:txBody>
      </p:sp>
    </p:spTree>
    <p:extLst>
      <p:ext uri="{BB962C8B-B14F-4D97-AF65-F5344CB8AC3E}">
        <p14:creationId xmlns:p14="http://schemas.microsoft.com/office/powerpoint/2010/main" val="863646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how or when they developed,</a:t>
            </a:r>
            <a:r>
              <a:rPr lang="en-US" baseline="0" dirty="0" smtClean="0"/>
              <a:t> they just sort of showed up</a:t>
            </a:r>
            <a:endParaRPr lang="en-US" dirty="0"/>
          </a:p>
        </p:txBody>
      </p:sp>
      <p:sp>
        <p:nvSpPr>
          <p:cNvPr id="4" name="Slide Number Placeholder 3"/>
          <p:cNvSpPr>
            <a:spLocks noGrp="1"/>
          </p:cNvSpPr>
          <p:nvPr>
            <p:ph type="sldNum" sz="quarter" idx="10"/>
          </p:nvPr>
        </p:nvSpPr>
        <p:spPr/>
        <p:txBody>
          <a:bodyPr/>
          <a:lstStyle/>
          <a:p>
            <a:fld id="{196993DF-EA02-814C-818C-7E8CE5D0870D}" type="slidenum">
              <a:rPr lang="en-US" smtClean="0"/>
              <a:t>4</a:t>
            </a:fld>
            <a:endParaRPr lang="en-US"/>
          </a:p>
        </p:txBody>
      </p:sp>
    </p:spTree>
    <p:extLst>
      <p:ext uri="{BB962C8B-B14F-4D97-AF65-F5344CB8AC3E}">
        <p14:creationId xmlns:p14="http://schemas.microsoft.com/office/powerpoint/2010/main" val="671423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Plow was pulled by oxen, plows broke through the hard clay soil of Sumer to prepare it for planting. Increased farm production </a:t>
            </a:r>
          </a:p>
          <a:p>
            <a:r>
              <a:rPr lang="en-US" dirty="0" smtClean="0"/>
              <a:t>Clock-</a:t>
            </a:r>
            <a:r>
              <a:rPr lang="en-US" baseline="0" dirty="0" smtClean="0"/>
              <a:t> water would go into the the funnel and drip out into a container, people would measure how much time had passed based on how much water had dripped out </a:t>
            </a:r>
            <a:endParaRPr lang="en-US" dirty="0"/>
          </a:p>
        </p:txBody>
      </p:sp>
      <p:sp>
        <p:nvSpPr>
          <p:cNvPr id="4" name="Slide Number Placeholder 3"/>
          <p:cNvSpPr>
            <a:spLocks noGrp="1"/>
          </p:cNvSpPr>
          <p:nvPr>
            <p:ph type="sldNum" sz="quarter" idx="10"/>
          </p:nvPr>
        </p:nvSpPr>
        <p:spPr/>
        <p:txBody>
          <a:bodyPr/>
          <a:lstStyle/>
          <a:p>
            <a:fld id="{196993DF-EA02-814C-818C-7E8CE5D0870D}" type="slidenum">
              <a:rPr lang="en-US" smtClean="0"/>
              <a:t>33</a:t>
            </a:fld>
            <a:endParaRPr lang="en-US"/>
          </a:p>
        </p:txBody>
      </p:sp>
    </p:spTree>
    <p:extLst>
      <p:ext uri="{BB962C8B-B14F-4D97-AF65-F5344CB8AC3E}">
        <p14:creationId xmlns:p14="http://schemas.microsoft.com/office/powerpoint/2010/main" val="463459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Sumerian rulers lived in great palaces, other</a:t>
            </a:r>
            <a:r>
              <a:rPr lang="en-US" baseline="0" dirty="0" smtClean="0"/>
              <a:t> rich Sumerians lived in two story homes with many rooms, most Sumerians lived in one story small homes – bricks made of mud were the buildings main building block </a:t>
            </a:r>
            <a:endParaRPr lang="en-US" dirty="0"/>
          </a:p>
        </p:txBody>
      </p:sp>
      <p:sp>
        <p:nvSpPr>
          <p:cNvPr id="4" name="Slide Number Placeholder 3"/>
          <p:cNvSpPr>
            <a:spLocks noGrp="1"/>
          </p:cNvSpPr>
          <p:nvPr>
            <p:ph type="sldNum" sz="quarter" idx="10"/>
          </p:nvPr>
        </p:nvSpPr>
        <p:spPr/>
        <p:txBody>
          <a:bodyPr/>
          <a:lstStyle/>
          <a:p>
            <a:fld id="{196993DF-EA02-814C-818C-7E8CE5D0870D}" type="slidenum">
              <a:rPr lang="en-US" smtClean="0"/>
              <a:t>36</a:t>
            </a:fld>
            <a:endParaRPr lang="en-US"/>
          </a:p>
        </p:txBody>
      </p:sp>
    </p:spTree>
    <p:extLst>
      <p:ext uri="{BB962C8B-B14F-4D97-AF65-F5344CB8AC3E}">
        <p14:creationId xmlns:p14="http://schemas.microsoft.com/office/powerpoint/2010/main" val="3248958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Consists</a:t>
            </a:r>
            <a:r>
              <a:rPr lang="en-US" baseline="0" dirty="0" smtClean="0"/>
              <a:t> of a central city and all the countryside around it. </a:t>
            </a:r>
            <a:r>
              <a:rPr lang="en-US" dirty="0" smtClean="0"/>
              <a:t>One</a:t>
            </a:r>
            <a:r>
              <a:rPr lang="en-US" baseline="0" dirty="0" smtClean="0"/>
              <a:t> of the most important aspects of Sumerian civilization is the creation of the city- state. So within this region of </a:t>
            </a:r>
            <a:r>
              <a:rPr lang="en-US" baseline="0" dirty="0" err="1" smtClean="0"/>
              <a:t>Sumeria</a:t>
            </a:r>
            <a:r>
              <a:rPr lang="en-US" baseline="0" dirty="0" smtClean="0"/>
              <a:t>, city-states formed There was a central city hub in the middle and then farming all around it. City states began fighting each other for farmland so </a:t>
            </a:r>
            <a:r>
              <a:rPr lang="en-US" baseline="0" dirty="0" err="1" smtClean="0"/>
              <a:t>sumerian</a:t>
            </a:r>
            <a:r>
              <a:rPr lang="en-US" baseline="0" dirty="0" smtClean="0"/>
              <a:t> city states had to build up there armies and build up fortification walls </a:t>
            </a:r>
            <a:endParaRPr lang="en-US" dirty="0"/>
          </a:p>
        </p:txBody>
      </p:sp>
      <p:sp>
        <p:nvSpPr>
          <p:cNvPr id="4" name="Slide Number Placeholder 3"/>
          <p:cNvSpPr>
            <a:spLocks noGrp="1"/>
          </p:cNvSpPr>
          <p:nvPr>
            <p:ph type="sldNum" sz="quarter" idx="10"/>
          </p:nvPr>
        </p:nvSpPr>
        <p:spPr/>
        <p:txBody>
          <a:bodyPr/>
          <a:lstStyle/>
          <a:p>
            <a:fld id="{196993DF-EA02-814C-818C-7E8CE5D0870D}" type="slidenum">
              <a:rPr lang="en-US" smtClean="0"/>
              <a:t>5</a:t>
            </a:fld>
            <a:endParaRPr lang="en-US"/>
          </a:p>
        </p:txBody>
      </p:sp>
    </p:spTree>
    <p:extLst>
      <p:ext uri="{BB962C8B-B14F-4D97-AF65-F5344CB8AC3E}">
        <p14:creationId xmlns:p14="http://schemas.microsoft.com/office/powerpoint/2010/main" val="2127290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Langauage</a:t>
            </a:r>
            <a:r>
              <a:rPr lang="en-US" dirty="0" smtClean="0"/>
              <a:t> was the only thing they shared</a:t>
            </a:r>
          </a:p>
          <a:p>
            <a:r>
              <a:rPr lang="en-US" dirty="0" smtClean="0"/>
              <a:t>This land was only so big, each city state was in sight</a:t>
            </a:r>
            <a:r>
              <a:rPr lang="en-US" baseline="0" dirty="0" smtClean="0"/>
              <a:t> of each other, what happens when you are that close to someone with limited resources? </a:t>
            </a:r>
            <a:endParaRPr lang="en-US" dirty="0"/>
          </a:p>
        </p:txBody>
      </p:sp>
      <p:sp>
        <p:nvSpPr>
          <p:cNvPr id="4" name="Slide Number Placeholder 3"/>
          <p:cNvSpPr>
            <a:spLocks noGrp="1"/>
          </p:cNvSpPr>
          <p:nvPr>
            <p:ph type="sldNum" sz="quarter" idx="10"/>
          </p:nvPr>
        </p:nvSpPr>
        <p:spPr/>
        <p:txBody>
          <a:bodyPr/>
          <a:lstStyle/>
          <a:p>
            <a:fld id="{196993DF-EA02-814C-818C-7E8CE5D0870D}" type="slidenum">
              <a:rPr lang="en-US" smtClean="0"/>
              <a:t>12</a:t>
            </a:fld>
            <a:endParaRPr lang="en-US"/>
          </a:p>
        </p:txBody>
      </p:sp>
    </p:spTree>
    <p:extLst>
      <p:ext uri="{BB962C8B-B14F-4D97-AF65-F5344CB8AC3E}">
        <p14:creationId xmlns:p14="http://schemas.microsoft.com/office/powerpoint/2010/main" val="2519762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6993DF-EA02-814C-818C-7E8CE5D0870D}" type="slidenum">
              <a:rPr lang="en-US" smtClean="0"/>
              <a:t>14</a:t>
            </a:fld>
            <a:endParaRPr lang="en-US"/>
          </a:p>
        </p:txBody>
      </p:sp>
    </p:spTree>
    <p:extLst>
      <p:ext uri="{BB962C8B-B14F-4D97-AF65-F5344CB8AC3E}">
        <p14:creationId xmlns:p14="http://schemas.microsoft.com/office/powerpoint/2010/main" val="208079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6993DF-EA02-814C-818C-7E8CE5D0870D}" type="slidenum">
              <a:rPr lang="en-US" smtClean="0"/>
              <a:t>15</a:t>
            </a:fld>
            <a:endParaRPr lang="en-US"/>
          </a:p>
        </p:txBody>
      </p:sp>
    </p:spTree>
    <p:extLst>
      <p:ext uri="{BB962C8B-B14F-4D97-AF65-F5344CB8AC3E}">
        <p14:creationId xmlns:p14="http://schemas.microsoft.com/office/powerpoint/2010/main" val="973218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 was a semi-mythic King He probably did</a:t>
            </a:r>
            <a:r>
              <a:rPr lang="en-US" baseline="0" dirty="0" smtClean="0"/>
              <a:t> exist but his influence was so profound that myths developed about him</a:t>
            </a:r>
            <a:r>
              <a:rPr lang="en-US" dirty="0" smtClean="0"/>
              <a:t>-- Written on 11 tablets-an epic poem is a long</a:t>
            </a:r>
            <a:r>
              <a:rPr lang="en-US" baseline="0" dirty="0" smtClean="0"/>
              <a:t> narrative story about heroic deeds and events that are significant to the culture of the poet. Many ancient writers  used epic poetry to tell tales of intense adventures and feats. </a:t>
            </a:r>
            <a:endParaRPr lang="en-US" dirty="0"/>
          </a:p>
        </p:txBody>
      </p:sp>
      <p:sp>
        <p:nvSpPr>
          <p:cNvPr id="4" name="Slide Number Placeholder 3"/>
          <p:cNvSpPr>
            <a:spLocks noGrp="1"/>
          </p:cNvSpPr>
          <p:nvPr>
            <p:ph type="sldNum" sz="quarter" idx="10"/>
          </p:nvPr>
        </p:nvSpPr>
        <p:spPr/>
        <p:txBody>
          <a:bodyPr/>
          <a:lstStyle/>
          <a:p>
            <a:fld id="{196993DF-EA02-814C-818C-7E8CE5D0870D}" type="slidenum">
              <a:rPr lang="en-US" smtClean="0"/>
              <a:t>16</a:t>
            </a:fld>
            <a:endParaRPr lang="en-US"/>
          </a:p>
        </p:txBody>
      </p:sp>
    </p:spTree>
    <p:extLst>
      <p:ext uri="{BB962C8B-B14F-4D97-AF65-F5344CB8AC3E}">
        <p14:creationId xmlns:p14="http://schemas.microsoft.com/office/powerpoint/2010/main" val="2056565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P9 finish the video/write their responses 1st</a:t>
            </a:r>
            <a:endParaRPr lang="en-US" dirty="0"/>
          </a:p>
        </p:txBody>
      </p:sp>
      <p:sp>
        <p:nvSpPr>
          <p:cNvPr id="4" name="Slide Number Placeholder 3"/>
          <p:cNvSpPr>
            <a:spLocks noGrp="1"/>
          </p:cNvSpPr>
          <p:nvPr>
            <p:ph type="sldNum" sz="quarter" idx="10"/>
          </p:nvPr>
        </p:nvSpPr>
        <p:spPr/>
        <p:txBody>
          <a:bodyPr/>
          <a:lstStyle/>
          <a:p>
            <a:fld id="{196993DF-EA02-814C-818C-7E8CE5D0870D}" type="slidenum">
              <a:rPr lang="en-US" smtClean="0"/>
              <a:t>18</a:t>
            </a:fld>
            <a:endParaRPr lang="en-US"/>
          </a:p>
        </p:txBody>
      </p:sp>
    </p:spTree>
    <p:extLst>
      <p:ext uri="{BB962C8B-B14F-4D97-AF65-F5344CB8AC3E}">
        <p14:creationId xmlns:p14="http://schemas.microsoft.com/office/powerpoint/2010/main" val="1727648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today we are going to talk about the expansio</a:t>
            </a:r>
            <a:r>
              <a:rPr lang="en-US" baseline="0" dirty="0" smtClean="0"/>
              <a:t>n and growth of these ancient civilizations, and one in particular: </a:t>
            </a:r>
            <a:r>
              <a:rPr lang="en-US" baseline="0" dirty="0" err="1" smtClean="0"/>
              <a:t>Akkadian</a:t>
            </a:r>
            <a:r>
              <a:rPr lang="en-US" baseline="0" dirty="0" smtClean="0"/>
              <a:t> </a:t>
            </a:r>
            <a:endParaRPr lang="en-US" dirty="0" smtClean="0"/>
          </a:p>
          <a:p>
            <a:r>
              <a:rPr lang="en-US" dirty="0" smtClean="0"/>
              <a:t>Lived</a:t>
            </a:r>
            <a:r>
              <a:rPr lang="en-US" baseline="0" dirty="0" smtClean="0"/>
              <a:t> north of Sumer--Important to know that they were not part of Sumerian society -- At first they lived in Peace with those around them</a:t>
            </a:r>
          </a:p>
          <a:p>
            <a:r>
              <a:rPr lang="en-US" baseline="0" dirty="0" smtClean="0"/>
              <a:t>Starting around 2300 B.C.E that all changed because of one man</a:t>
            </a:r>
            <a:endParaRPr lang="en-US" dirty="0"/>
          </a:p>
        </p:txBody>
      </p:sp>
      <p:sp>
        <p:nvSpPr>
          <p:cNvPr id="4" name="Slide Number Placeholder 3"/>
          <p:cNvSpPr>
            <a:spLocks noGrp="1"/>
          </p:cNvSpPr>
          <p:nvPr>
            <p:ph type="sldNum" sz="quarter" idx="10"/>
          </p:nvPr>
        </p:nvSpPr>
        <p:spPr/>
        <p:txBody>
          <a:bodyPr/>
          <a:lstStyle/>
          <a:p>
            <a:fld id="{196993DF-EA02-814C-818C-7E8CE5D0870D}" type="slidenum">
              <a:rPr lang="en-US" smtClean="0"/>
              <a:t>20</a:t>
            </a:fld>
            <a:endParaRPr lang="en-US"/>
          </a:p>
        </p:txBody>
      </p:sp>
    </p:spTree>
    <p:extLst>
      <p:ext uri="{BB962C8B-B14F-4D97-AF65-F5344CB8AC3E}">
        <p14:creationId xmlns:p14="http://schemas.microsoft.com/office/powerpoint/2010/main" val="2919556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E053E8F-5937-1943-883D-F3346CB81348}"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053E8F-5937-1943-883D-F3346CB81348}" type="datetimeFigureOut">
              <a:rPr lang="en-US" smtClean="0"/>
              <a:t>9/15/16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3A780-4C1E-F34B-A205-2664E5AC0E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CE053E8F-5937-1943-883D-F3346CB81348}" type="datetimeFigureOut">
              <a:rPr lang="en-US" smtClean="0"/>
              <a:t>9/15/16</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9D53A780-4C1E-F34B-A205-2664E5AC0E90}"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053E8F-5937-1943-883D-F3346CB81348}"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3A780-4C1E-F34B-A205-2664E5AC0E9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053E8F-5937-1943-883D-F3346CB81348}"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3A780-4C1E-F34B-A205-2664E5AC0E9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053E8F-5937-1943-883D-F3346CB81348}"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3A780-4C1E-F34B-A205-2664E5AC0E9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E053E8F-5937-1943-883D-F3346CB81348}"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053E8F-5937-1943-883D-F3346CB81348}"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3A780-4C1E-F34B-A205-2664E5AC0E9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E053E8F-5937-1943-883D-F3346CB81348}" type="datetimeFigureOut">
              <a:rPr lang="en-US" smtClean="0"/>
              <a:t>9/15/16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3A780-4C1E-F34B-A205-2664E5AC0E9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E053E8F-5937-1943-883D-F3346CB81348}" type="datetimeFigureOut">
              <a:rPr lang="en-US" smtClean="0"/>
              <a:t>9/15/16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3A780-4C1E-F34B-A205-2664E5AC0E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E053E8F-5937-1943-883D-F3346CB81348}" type="datetimeFigureOut">
              <a:rPr lang="en-US" smtClean="0"/>
              <a:t>9/15/16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3A780-4C1E-F34B-A205-2664E5AC0E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053E8F-5937-1943-883D-F3346CB81348}" type="datetimeFigureOut">
              <a:rPr lang="en-US" smtClean="0"/>
              <a:t>9/15/16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3A780-4C1E-F34B-A205-2664E5AC0E9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CE053E8F-5937-1943-883D-F3346CB81348}" type="datetimeFigureOut">
              <a:rPr lang="en-US" smtClean="0"/>
              <a:t>9/15/16</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9D53A780-4C1E-F34B-A205-2664E5AC0E9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CE053E8F-5937-1943-883D-F3346CB81348}" type="datetimeFigureOut">
              <a:rPr lang="en-US" smtClean="0"/>
              <a:t>9/15/16</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9D53A780-4C1E-F34B-A205-2664E5AC0E9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2pGhEu9elnA" TargetMode="External"/><Relationship Id="rId4" Type="http://schemas.openxmlformats.org/officeDocument/2006/relationships/image" Target="../media/image19.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1.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Rise of Sumer</a:t>
            </a:r>
            <a:endParaRPr lang="en-US" dirty="0"/>
          </a:p>
        </p:txBody>
      </p:sp>
      <p:sp>
        <p:nvSpPr>
          <p:cNvPr id="3" name="Subtitle 2"/>
          <p:cNvSpPr>
            <a:spLocks noGrp="1"/>
          </p:cNvSpPr>
          <p:nvPr>
            <p:ph type="subTitle" idx="1"/>
          </p:nvPr>
        </p:nvSpPr>
        <p:spPr/>
        <p:txBody>
          <a:bodyPr/>
          <a:lstStyle/>
          <a:p>
            <a:r>
              <a:rPr lang="en-US" dirty="0" smtClean="0"/>
              <a:t>Unit 2- Lesson 1B</a:t>
            </a:r>
            <a:endParaRPr lang="en-US" dirty="0"/>
          </a:p>
        </p:txBody>
      </p:sp>
      <p:pic>
        <p:nvPicPr>
          <p:cNvPr id="4" name="Content Placeholder 3" descr="khaiber2.jpg"/>
          <p:cNvPicPr>
            <a:picLocks noChangeAspect="1"/>
          </p:cNvPicPr>
          <p:nvPr/>
        </p:nvPicPr>
        <p:blipFill>
          <a:blip r:embed="rId2">
            <a:extLst>
              <a:ext uri="{28A0092B-C50C-407E-A947-70E740481C1C}">
                <a14:useLocalDpi xmlns:a14="http://schemas.microsoft.com/office/drawing/2010/main" val="0"/>
              </a:ext>
            </a:extLst>
          </a:blip>
          <a:srcRect l="-20987" r="-20987"/>
          <a:stretch>
            <a:fillRect/>
          </a:stretch>
        </p:blipFill>
        <p:spPr>
          <a:xfrm>
            <a:off x="986908" y="0"/>
            <a:ext cx="7612064" cy="4182035"/>
          </a:xfrm>
          <a:prstGeom prst="rect">
            <a:avLst/>
          </a:prstGeom>
        </p:spPr>
      </p:pic>
    </p:spTree>
    <p:extLst>
      <p:ext uri="{BB962C8B-B14F-4D97-AF65-F5344CB8AC3E}">
        <p14:creationId xmlns:p14="http://schemas.microsoft.com/office/powerpoint/2010/main" val="5955608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City-States</a:t>
            </a:r>
            <a:endParaRPr lang="en-US" dirty="0"/>
          </a:p>
        </p:txBody>
      </p:sp>
      <p:sp>
        <p:nvSpPr>
          <p:cNvPr id="3" name="Content Placeholder 2"/>
          <p:cNvSpPr>
            <a:spLocks noGrp="1"/>
          </p:cNvSpPr>
          <p:nvPr>
            <p:ph idx="1"/>
          </p:nvPr>
        </p:nvSpPr>
        <p:spPr/>
        <p:txBody>
          <a:bodyPr/>
          <a:lstStyle/>
          <a:p>
            <a:r>
              <a:rPr lang="en-US" dirty="0" smtClean="0"/>
              <a:t>People owned their own land </a:t>
            </a:r>
            <a:endParaRPr lang="en-US" dirty="0"/>
          </a:p>
          <a:p>
            <a:r>
              <a:rPr lang="en-US" dirty="0" smtClean="0"/>
              <a:t>Ruling class had large estates</a:t>
            </a:r>
          </a:p>
          <a:p>
            <a:pPr lvl="1"/>
            <a:r>
              <a:rPr lang="en-US" dirty="0" smtClean="0"/>
              <a:t>laborers in lower classes</a:t>
            </a:r>
          </a:p>
          <a:p>
            <a:r>
              <a:rPr lang="en-US" dirty="0" smtClean="0"/>
              <a:t>Taxes were collected</a:t>
            </a:r>
          </a:p>
          <a:p>
            <a:r>
              <a:rPr lang="en-US" b="1" dirty="0" smtClean="0">
                <a:solidFill>
                  <a:srgbClr val="FF0000"/>
                </a:solidFill>
              </a:rPr>
              <a:t>Scribes</a:t>
            </a:r>
            <a:r>
              <a:rPr lang="en-US" dirty="0" smtClean="0"/>
              <a:t> kept records</a:t>
            </a:r>
            <a:endParaRPr lang="en-US" dirty="0"/>
          </a:p>
        </p:txBody>
      </p:sp>
      <p:pic>
        <p:nvPicPr>
          <p:cNvPr id="4" name="Picture 3"/>
          <p:cNvPicPr>
            <a:picLocks noChangeAspect="1"/>
          </p:cNvPicPr>
          <p:nvPr/>
        </p:nvPicPr>
        <p:blipFill>
          <a:blip r:embed="rId2"/>
          <a:stretch>
            <a:fillRect/>
          </a:stretch>
        </p:blipFill>
        <p:spPr>
          <a:xfrm>
            <a:off x="5580689" y="3844246"/>
            <a:ext cx="1528326" cy="1108036"/>
          </a:xfrm>
          <a:prstGeom prst="rect">
            <a:avLst/>
          </a:prstGeom>
        </p:spPr>
      </p:pic>
      <p:pic>
        <p:nvPicPr>
          <p:cNvPr id="5" name="Picture 4"/>
          <p:cNvPicPr>
            <a:picLocks noChangeAspect="1"/>
          </p:cNvPicPr>
          <p:nvPr/>
        </p:nvPicPr>
        <p:blipFill>
          <a:blip r:embed="rId3"/>
          <a:stretch>
            <a:fillRect/>
          </a:stretch>
        </p:blipFill>
        <p:spPr>
          <a:xfrm>
            <a:off x="4033172" y="5506300"/>
            <a:ext cx="1410775" cy="1111812"/>
          </a:xfrm>
          <a:prstGeom prst="rect">
            <a:avLst/>
          </a:prstGeom>
        </p:spPr>
      </p:pic>
    </p:spTree>
    <p:extLst>
      <p:ext uri="{BB962C8B-B14F-4D97-AF65-F5344CB8AC3E}">
        <p14:creationId xmlns:p14="http://schemas.microsoft.com/office/powerpoint/2010/main" val="14520397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 and Recreation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Boxing and wrestling were popular sports </a:t>
            </a:r>
            <a:endParaRPr lang="en-US" dirty="0"/>
          </a:p>
          <a:p>
            <a:r>
              <a:rPr lang="en-US" dirty="0" smtClean="0"/>
              <a:t>Would ride on each others shoulders and hit a ball with a large stick </a:t>
            </a:r>
          </a:p>
          <a:p>
            <a:r>
              <a:rPr lang="en-US" dirty="0" smtClean="0"/>
              <a:t>Winners could take the women of the losers</a:t>
            </a:r>
          </a:p>
          <a:p>
            <a:r>
              <a:rPr lang="en-US" dirty="0" smtClean="0"/>
              <a:t>Board games have been found in ancient ruins</a:t>
            </a:r>
          </a:p>
          <a:p>
            <a:r>
              <a:rPr lang="en-US" dirty="0" smtClean="0"/>
              <a:t>Sling shots, bow and arrows, boomerangs, and jump ropes </a:t>
            </a:r>
            <a:endParaRPr lang="en-US" dirty="0"/>
          </a:p>
        </p:txBody>
      </p:sp>
      <p:pic>
        <p:nvPicPr>
          <p:cNvPr id="5" name="Content Placeholder 4" descr="ancient-mesopotamian-sports-and-games-2.jpg"/>
          <p:cNvPicPr>
            <a:picLocks noGrp="1" noChangeAspect="1"/>
          </p:cNvPicPr>
          <p:nvPr>
            <p:ph sz="half" idx="2"/>
          </p:nvPr>
        </p:nvPicPr>
        <p:blipFill>
          <a:blip r:embed="rId2">
            <a:extLst>
              <a:ext uri="{28A0092B-C50C-407E-A947-70E740481C1C}">
                <a14:useLocalDpi xmlns:a14="http://schemas.microsoft.com/office/drawing/2010/main" val="0"/>
              </a:ext>
            </a:extLst>
          </a:blip>
          <a:srcRect t="-36379" b="-36379"/>
          <a:stretch>
            <a:fillRect/>
          </a:stretch>
        </p:blipFill>
        <p:spPr>
          <a:xfrm>
            <a:off x="4719637" y="1678914"/>
            <a:ext cx="3657600" cy="4861552"/>
          </a:xfrm>
        </p:spPr>
      </p:pic>
      <p:sp>
        <p:nvSpPr>
          <p:cNvPr id="6" name="Oval Callout 5"/>
          <p:cNvSpPr/>
          <p:nvPr/>
        </p:nvSpPr>
        <p:spPr>
          <a:xfrm>
            <a:off x="5094296" y="1810308"/>
            <a:ext cx="1562521" cy="93435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Come at me, bro!</a:t>
            </a:r>
            <a:endParaRPr lang="en-US" dirty="0"/>
          </a:p>
        </p:txBody>
      </p:sp>
      <p:sp>
        <p:nvSpPr>
          <p:cNvPr id="7" name="Oval Callout 6"/>
          <p:cNvSpPr/>
          <p:nvPr/>
        </p:nvSpPr>
        <p:spPr>
          <a:xfrm>
            <a:off x="6656817" y="1430726"/>
            <a:ext cx="1530642" cy="1313934"/>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 have no idea what’s going on</a:t>
            </a:r>
            <a:endParaRPr lang="en-US" dirty="0"/>
          </a:p>
        </p:txBody>
      </p:sp>
    </p:spTree>
    <p:extLst>
      <p:ext uri="{BB962C8B-B14F-4D97-AF65-F5344CB8AC3E}">
        <p14:creationId xmlns:p14="http://schemas.microsoft.com/office/powerpoint/2010/main" val="7705278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Warfare</a:t>
            </a:r>
            <a:endParaRPr lang="en-US" dirty="0"/>
          </a:p>
        </p:txBody>
      </p:sp>
      <p:sp>
        <p:nvSpPr>
          <p:cNvPr id="3" name="Content Placeholder 2"/>
          <p:cNvSpPr>
            <a:spLocks noGrp="1"/>
          </p:cNvSpPr>
          <p:nvPr>
            <p:ph sz="half" idx="1"/>
          </p:nvPr>
        </p:nvSpPr>
        <p:spPr/>
        <p:txBody>
          <a:bodyPr/>
          <a:lstStyle/>
          <a:p>
            <a:r>
              <a:rPr lang="en-US" dirty="0" smtClean="0"/>
              <a:t>Sumerian language</a:t>
            </a:r>
          </a:p>
          <a:p>
            <a:r>
              <a:rPr lang="en-US" dirty="0" smtClean="0"/>
              <a:t>Always battling each other</a:t>
            </a:r>
          </a:p>
          <a:p>
            <a:r>
              <a:rPr lang="en-US" dirty="0" smtClean="0"/>
              <a:t>Control over water supplies and fertile land</a:t>
            </a:r>
          </a:p>
          <a:p>
            <a:r>
              <a:rPr lang="en-US" dirty="0" smtClean="0"/>
              <a:t>Built bigger walls for protection </a:t>
            </a:r>
            <a:endParaRPr lang="en-US" dirty="0"/>
          </a:p>
        </p:txBody>
      </p:sp>
      <p:pic>
        <p:nvPicPr>
          <p:cNvPr id="5" name="Content Placeholder 4" descr="a2941991fd24a551f4fbc4ca04b36a31.jpg"/>
          <p:cNvPicPr>
            <a:picLocks noGrp="1" noChangeAspect="1"/>
          </p:cNvPicPr>
          <p:nvPr>
            <p:ph sz="half" idx="2"/>
          </p:nvPr>
        </p:nvPicPr>
        <p:blipFill>
          <a:blip r:embed="rId3">
            <a:extLst>
              <a:ext uri="{28A0092B-C50C-407E-A947-70E740481C1C}">
                <a14:useLocalDpi xmlns:a14="http://schemas.microsoft.com/office/drawing/2010/main" val="0"/>
              </a:ext>
            </a:extLst>
          </a:blip>
          <a:srcRect t="-16821" b="-16821"/>
          <a:stretch>
            <a:fillRect/>
          </a:stretch>
        </p:blipFill>
        <p:spPr>
          <a:xfrm>
            <a:off x="4422775" y="1211385"/>
            <a:ext cx="4625949" cy="5290527"/>
          </a:xfrm>
        </p:spPr>
      </p:pic>
    </p:spTree>
    <p:extLst>
      <p:ext uri="{BB962C8B-B14F-4D97-AF65-F5344CB8AC3E}">
        <p14:creationId xmlns:p14="http://schemas.microsoft.com/office/powerpoint/2010/main" val="32206494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Sumerian City-States</a:t>
            </a:r>
            <a:endParaRPr lang="en-US" sz="4400" dirty="0"/>
          </a:p>
        </p:txBody>
      </p:sp>
      <p:sp>
        <p:nvSpPr>
          <p:cNvPr id="4" name="Content Placeholder 3"/>
          <p:cNvSpPr>
            <a:spLocks noGrp="1"/>
          </p:cNvSpPr>
          <p:nvPr>
            <p:ph sz="half" idx="1"/>
          </p:nvPr>
        </p:nvSpPr>
        <p:spPr>
          <a:xfrm>
            <a:off x="185841" y="2084388"/>
            <a:ext cx="3657600" cy="4183062"/>
          </a:xfrm>
        </p:spPr>
        <p:txBody>
          <a:bodyPr>
            <a:normAutofit/>
          </a:bodyPr>
          <a:lstStyle/>
          <a:p>
            <a:r>
              <a:rPr lang="en-US" sz="2400" dirty="0" smtClean="0"/>
              <a:t>Kish</a:t>
            </a:r>
          </a:p>
          <a:p>
            <a:pPr lvl="1"/>
            <a:r>
              <a:rPr lang="en-US" sz="2400" dirty="0" smtClean="0"/>
              <a:t>3100 B.C.E</a:t>
            </a:r>
          </a:p>
          <a:p>
            <a:pPr lvl="1"/>
            <a:r>
              <a:rPr lang="en-US" sz="2400" dirty="0" smtClean="0"/>
              <a:t>Ruled by Kings</a:t>
            </a:r>
          </a:p>
          <a:p>
            <a:pPr lvl="1"/>
            <a:r>
              <a:rPr lang="en-US" sz="2400" dirty="0" smtClean="0"/>
              <a:t>Unique because this</a:t>
            </a:r>
          </a:p>
          <a:p>
            <a:pPr marL="349250" lvl="1" indent="0">
              <a:buNone/>
            </a:pPr>
            <a:r>
              <a:rPr lang="en-US" sz="2400" dirty="0" smtClean="0"/>
              <a:t>    city-state was once</a:t>
            </a:r>
          </a:p>
          <a:p>
            <a:pPr marL="349250" lvl="1" indent="0">
              <a:buNone/>
            </a:pPr>
            <a:r>
              <a:rPr lang="en-US" sz="2400" dirty="0" smtClean="0"/>
              <a:t>     rule by a woman.</a:t>
            </a:r>
            <a:endParaRPr lang="en-US" sz="2400" dirty="0"/>
          </a:p>
        </p:txBody>
      </p:sp>
      <p:pic>
        <p:nvPicPr>
          <p:cNvPr id="6" name="Content Placeholder 5" descr="436px-Cities_of_Sumer_(en).svg.png"/>
          <p:cNvPicPr>
            <a:picLocks noGrp="1" noChangeAspect="1"/>
          </p:cNvPicPr>
          <p:nvPr>
            <p:ph sz="half" idx="2"/>
          </p:nvPr>
        </p:nvPicPr>
        <p:blipFill>
          <a:blip r:embed="rId2">
            <a:extLst>
              <a:ext uri="{28A0092B-C50C-407E-A947-70E740481C1C}">
                <a14:useLocalDpi xmlns:a14="http://schemas.microsoft.com/office/drawing/2010/main" val="0"/>
              </a:ext>
            </a:extLst>
          </a:blip>
          <a:srcRect t="-1941" b="-1941"/>
          <a:stretch>
            <a:fillRect/>
          </a:stretch>
        </p:blipFill>
        <p:spPr>
          <a:xfrm>
            <a:off x="4144462" y="1497106"/>
            <a:ext cx="4433313" cy="5070216"/>
          </a:xfrm>
        </p:spPr>
      </p:pic>
      <p:cxnSp>
        <p:nvCxnSpPr>
          <p:cNvPr id="8" name="Straight Arrow Connector 7"/>
          <p:cNvCxnSpPr/>
          <p:nvPr/>
        </p:nvCxnSpPr>
        <p:spPr>
          <a:xfrm flipV="1">
            <a:off x="3320027" y="3253511"/>
            <a:ext cx="2406462" cy="2584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34971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605" y="68558"/>
            <a:ext cx="7612063" cy="1417638"/>
          </a:xfrm>
        </p:spPr>
        <p:txBody>
          <a:bodyPr/>
          <a:lstStyle/>
          <a:p>
            <a:r>
              <a:rPr lang="en-US" sz="4400" dirty="0" smtClean="0"/>
              <a:t>Sumerian City-States</a:t>
            </a:r>
            <a:endParaRPr lang="en-US" sz="4400" dirty="0"/>
          </a:p>
        </p:txBody>
      </p:sp>
      <p:sp>
        <p:nvSpPr>
          <p:cNvPr id="3" name="Content Placeholder 2"/>
          <p:cNvSpPr>
            <a:spLocks noGrp="1"/>
          </p:cNvSpPr>
          <p:nvPr>
            <p:ph sz="half" idx="1"/>
          </p:nvPr>
        </p:nvSpPr>
        <p:spPr/>
        <p:txBody>
          <a:bodyPr>
            <a:normAutofit/>
          </a:bodyPr>
          <a:lstStyle/>
          <a:p>
            <a:r>
              <a:rPr lang="en-US" dirty="0" smtClean="0"/>
              <a:t>Ur</a:t>
            </a:r>
          </a:p>
          <a:p>
            <a:pPr lvl="1"/>
            <a:r>
              <a:rPr lang="en-US" dirty="0" smtClean="0"/>
              <a:t>Right on the coast near the mouth of the Euphrates.</a:t>
            </a:r>
          </a:p>
          <a:p>
            <a:pPr lvl="1"/>
            <a:r>
              <a:rPr lang="en-US" dirty="0" smtClean="0"/>
              <a:t>3800 B.C.E</a:t>
            </a:r>
          </a:p>
          <a:p>
            <a:pPr lvl="1"/>
            <a:r>
              <a:rPr lang="en-US" dirty="0" smtClean="0"/>
              <a:t>Ruins from this city still stand today </a:t>
            </a:r>
          </a:p>
          <a:p>
            <a:pPr lvl="1"/>
            <a:r>
              <a:rPr lang="en-US" dirty="0" smtClean="0"/>
              <a:t>One of the most wealthy city-states</a:t>
            </a:r>
          </a:p>
          <a:p>
            <a:pPr lvl="1"/>
            <a:r>
              <a:rPr lang="en-US" dirty="0" smtClean="0"/>
              <a:t>Code of laws- “Code of Ur-</a:t>
            </a:r>
            <a:r>
              <a:rPr lang="en-US" dirty="0" err="1" smtClean="0"/>
              <a:t>Nammu</a:t>
            </a:r>
            <a:r>
              <a:rPr lang="en-US" dirty="0" smtClean="0"/>
              <a:t>”</a:t>
            </a:r>
          </a:p>
        </p:txBody>
      </p:sp>
      <p:pic>
        <p:nvPicPr>
          <p:cNvPr id="6" name="Content Placeholder 5" descr="436px-Cities_of_Sumer_(en).svg.png"/>
          <p:cNvPicPr>
            <a:picLocks noGrp="1" noChangeAspect="1"/>
          </p:cNvPicPr>
          <p:nvPr>
            <p:ph sz="half" idx="2"/>
          </p:nvPr>
        </p:nvPicPr>
        <p:blipFill>
          <a:blip r:embed="rId3">
            <a:extLst>
              <a:ext uri="{28A0092B-C50C-407E-A947-70E740481C1C}">
                <a14:useLocalDpi xmlns:a14="http://schemas.microsoft.com/office/drawing/2010/main" val="0"/>
              </a:ext>
            </a:extLst>
          </a:blip>
          <a:srcRect t="-1941" b="-1941"/>
          <a:stretch>
            <a:fillRect/>
          </a:stretch>
        </p:blipFill>
        <p:spPr/>
      </p:pic>
      <p:cxnSp>
        <p:nvCxnSpPr>
          <p:cNvPr id="8" name="Straight Arrow Connector 7"/>
          <p:cNvCxnSpPr/>
          <p:nvPr/>
        </p:nvCxnSpPr>
        <p:spPr>
          <a:xfrm flipV="1">
            <a:off x="5140089" y="5377267"/>
            <a:ext cx="2302125" cy="198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93138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 Ruins</a:t>
            </a:r>
            <a:endParaRPr lang="en-US" dirty="0"/>
          </a:p>
        </p:txBody>
      </p:sp>
      <p:pic>
        <p:nvPicPr>
          <p:cNvPr id="6" name="Content Placeholder 5" descr="800px-Ur-Nassiriyah.jpg"/>
          <p:cNvPicPr>
            <a:picLocks noGrp="1" noChangeAspect="1"/>
          </p:cNvPicPr>
          <p:nvPr>
            <p:ph idx="1"/>
          </p:nvPr>
        </p:nvPicPr>
        <p:blipFill>
          <a:blip r:embed="rId3">
            <a:extLst>
              <a:ext uri="{28A0092B-C50C-407E-A947-70E740481C1C}">
                <a14:useLocalDpi xmlns:a14="http://schemas.microsoft.com/office/drawing/2010/main" val="0"/>
              </a:ext>
            </a:extLst>
          </a:blip>
          <a:srcRect t="13365" b="13365"/>
          <a:stretch>
            <a:fillRect/>
          </a:stretch>
        </p:blipFill>
        <p:spPr>
          <a:xfrm>
            <a:off x="765175" y="2070100"/>
            <a:ext cx="7612063" cy="4183063"/>
          </a:xfrm>
        </p:spPr>
      </p:pic>
    </p:spTree>
    <p:extLst>
      <p:ext uri="{BB962C8B-B14F-4D97-AF65-F5344CB8AC3E}">
        <p14:creationId xmlns:p14="http://schemas.microsoft.com/office/powerpoint/2010/main" val="35048126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Sumerian City-States</a:t>
            </a:r>
            <a:endParaRPr lang="en-US" sz="4400" dirty="0"/>
          </a:p>
        </p:txBody>
      </p:sp>
      <p:sp>
        <p:nvSpPr>
          <p:cNvPr id="4" name="Content Placeholder 3"/>
          <p:cNvSpPr>
            <a:spLocks noGrp="1"/>
          </p:cNvSpPr>
          <p:nvPr>
            <p:ph sz="half" idx="1"/>
          </p:nvPr>
        </p:nvSpPr>
        <p:spPr/>
        <p:txBody>
          <a:bodyPr>
            <a:normAutofit fontScale="85000" lnSpcReduction="20000"/>
          </a:bodyPr>
          <a:lstStyle/>
          <a:p>
            <a:r>
              <a:rPr lang="en-US" sz="2800" dirty="0" err="1" smtClean="0"/>
              <a:t>Uruk</a:t>
            </a:r>
            <a:endParaRPr lang="en-US" sz="2800" dirty="0" smtClean="0"/>
          </a:p>
          <a:p>
            <a:pPr lvl="1"/>
            <a:r>
              <a:rPr lang="en-US" sz="2800" dirty="0" smtClean="0"/>
              <a:t>50,000-80,000 residents (largest city in the world 2900 B.C.E)</a:t>
            </a:r>
          </a:p>
          <a:p>
            <a:pPr lvl="1"/>
            <a:r>
              <a:rPr lang="en-US" sz="2800" dirty="0" smtClean="0"/>
              <a:t>King Gilgamesh</a:t>
            </a:r>
          </a:p>
          <a:p>
            <a:pPr lvl="2"/>
            <a:r>
              <a:rPr lang="en-US" sz="2800" dirty="0" smtClean="0"/>
              <a:t>Read “The Legendary Gilgamesh” article as a class</a:t>
            </a:r>
          </a:p>
          <a:p>
            <a:pPr lvl="1"/>
            <a:r>
              <a:rPr lang="en-US" sz="2800" dirty="0" smtClean="0">
                <a:hlinkClick r:id="rId3"/>
              </a:rPr>
              <a:t>Watch: Epic of Gilgamesh</a:t>
            </a:r>
            <a:endParaRPr lang="en-US" sz="2800" dirty="0" smtClean="0"/>
          </a:p>
          <a:p>
            <a:pPr marL="685800" lvl="2" indent="0">
              <a:buNone/>
            </a:pPr>
            <a:endParaRPr lang="en-US" sz="2800" dirty="0"/>
          </a:p>
        </p:txBody>
      </p:sp>
      <p:pic>
        <p:nvPicPr>
          <p:cNvPr id="6" name="Content Placeholder 5" descr="436px-Cities_of_Sumer_(en).svg.png"/>
          <p:cNvPicPr>
            <a:picLocks noGrp="1" noChangeAspect="1"/>
          </p:cNvPicPr>
          <p:nvPr>
            <p:ph sz="half" idx="2"/>
          </p:nvPr>
        </p:nvPicPr>
        <p:blipFill>
          <a:blip r:embed="rId4">
            <a:extLst>
              <a:ext uri="{28A0092B-C50C-407E-A947-70E740481C1C}">
                <a14:useLocalDpi xmlns:a14="http://schemas.microsoft.com/office/drawing/2010/main" val="0"/>
              </a:ext>
            </a:extLst>
          </a:blip>
          <a:srcRect t="-1941" b="-1941"/>
          <a:stretch>
            <a:fillRect/>
          </a:stretch>
        </p:blipFill>
        <p:spPr>
          <a:xfrm>
            <a:off x="4719637" y="1866686"/>
            <a:ext cx="4081776" cy="4668176"/>
          </a:xfrm>
        </p:spPr>
      </p:pic>
      <p:cxnSp>
        <p:nvCxnSpPr>
          <p:cNvPr id="8" name="Straight Arrow Connector 7"/>
          <p:cNvCxnSpPr/>
          <p:nvPr/>
        </p:nvCxnSpPr>
        <p:spPr>
          <a:xfrm flipV="1">
            <a:off x="4719637" y="5079633"/>
            <a:ext cx="2206583" cy="595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6801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idx="1"/>
          </p:nvPr>
        </p:nvSpPr>
        <p:spPr/>
        <p:txBody>
          <a:bodyPr/>
          <a:lstStyle/>
          <a:p>
            <a:r>
              <a:rPr lang="en-US" dirty="0" smtClean="0"/>
              <a:t>In your Journal- reflect on the Epic of Gilgamesh. Why do YOU think Epic Poems exist? What was the moral of the epic? What did you like most about this story? </a:t>
            </a:r>
            <a:endParaRPr lang="en-US" dirty="0"/>
          </a:p>
        </p:txBody>
      </p:sp>
    </p:spTree>
    <p:extLst>
      <p:ext uri="{BB962C8B-B14F-4D97-AF65-F5344CB8AC3E}">
        <p14:creationId xmlns:p14="http://schemas.microsoft.com/office/powerpoint/2010/main" val="33904832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err="1" smtClean="0"/>
              <a:t>Edmodo</a:t>
            </a:r>
            <a:r>
              <a:rPr lang="en-US" dirty="0" smtClean="0"/>
              <a:t> “</a:t>
            </a:r>
            <a:r>
              <a:rPr lang="en-US" dirty="0" err="1" smtClean="0"/>
              <a:t>Bellwork</a:t>
            </a:r>
            <a:r>
              <a:rPr lang="en-US" dirty="0" smtClean="0"/>
              <a:t> for Wednesday, September 7”</a:t>
            </a:r>
          </a:p>
        </p:txBody>
      </p:sp>
      <p:pic>
        <p:nvPicPr>
          <p:cNvPr id="4" name="Picture 3" descr="Screen Shot 2016-09-06 at 6.01.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781" y="3122384"/>
            <a:ext cx="4478350" cy="3130497"/>
          </a:xfrm>
          <a:prstGeom prst="rect">
            <a:avLst/>
          </a:prstGeom>
        </p:spPr>
      </p:pic>
    </p:spTree>
    <p:extLst>
      <p:ext uri="{BB962C8B-B14F-4D97-AF65-F5344CB8AC3E}">
        <p14:creationId xmlns:p14="http://schemas.microsoft.com/office/powerpoint/2010/main" val="5920187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lstStyle/>
          <a:p>
            <a:r>
              <a:rPr lang="en-US" dirty="0" smtClean="0"/>
              <a:t>Mesopotamia was what the land was called</a:t>
            </a:r>
          </a:p>
          <a:p>
            <a:r>
              <a:rPr lang="en-US" dirty="0" smtClean="0"/>
              <a:t>Sumer was the region</a:t>
            </a:r>
          </a:p>
          <a:p>
            <a:r>
              <a:rPr lang="en-US" dirty="0" smtClean="0"/>
              <a:t>Then there were multiple city-states within the region of Sumer</a:t>
            </a:r>
          </a:p>
          <a:p>
            <a:r>
              <a:rPr lang="en-US" dirty="0" smtClean="0"/>
              <a:t>This area was the first civilization, the “Cradle of Civilization” because it was the first permanent settlement of people in history. </a:t>
            </a:r>
            <a:endParaRPr lang="en-US" dirty="0"/>
          </a:p>
        </p:txBody>
      </p:sp>
    </p:spTree>
    <p:extLst>
      <p:ext uri="{BB962C8B-B14F-4D97-AF65-F5344CB8AC3E}">
        <p14:creationId xmlns:p14="http://schemas.microsoft.com/office/powerpoint/2010/main" val="16677240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Sumer</a:t>
            </a:r>
            <a:endParaRPr lang="en-US" dirty="0"/>
          </a:p>
        </p:txBody>
      </p:sp>
      <p:pic>
        <p:nvPicPr>
          <p:cNvPr id="4" name="Content Placeholder 3" descr="sumer.gif"/>
          <p:cNvPicPr>
            <a:picLocks noGrp="1" noChangeAspect="1"/>
          </p:cNvPicPr>
          <p:nvPr>
            <p:ph sz="half" idx="1"/>
          </p:nvPr>
        </p:nvPicPr>
        <p:blipFill>
          <a:blip r:embed="rId3">
            <a:extLst>
              <a:ext uri="{28A0092B-C50C-407E-A947-70E740481C1C}">
                <a14:useLocalDpi xmlns:a14="http://schemas.microsoft.com/office/drawing/2010/main" val="0"/>
              </a:ext>
            </a:extLst>
          </a:blip>
          <a:srcRect t="-27197" b="-27197"/>
          <a:stretch>
            <a:fillRect/>
          </a:stretch>
        </p:blipFill>
        <p:spPr>
          <a:xfrm>
            <a:off x="1813231" y="906556"/>
            <a:ext cx="5812812" cy="6647898"/>
          </a:xfrm>
        </p:spPr>
      </p:pic>
      <p:sp>
        <p:nvSpPr>
          <p:cNvPr id="3" name="Content Placeholder 2"/>
          <p:cNvSpPr>
            <a:spLocks noGrp="1"/>
          </p:cNvSpPr>
          <p:nvPr>
            <p:ph sz="half" idx="2"/>
          </p:nvPr>
        </p:nvSpPr>
        <p:spPr/>
        <p:txBody>
          <a:bodyPr/>
          <a:lstStyle/>
          <a:p>
            <a:endParaRPr lang="en-US"/>
          </a:p>
        </p:txBody>
      </p:sp>
    </p:spTree>
    <p:extLst>
      <p:ext uri="{BB962C8B-B14F-4D97-AF65-F5344CB8AC3E}">
        <p14:creationId xmlns:p14="http://schemas.microsoft.com/office/powerpoint/2010/main" val="24477363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a:t>
            </a:r>
            <a:r>
              <a:rPr lang="en-US" dirty="0" err="1" smtClean="0"/>
              <a:t>Akkadian</a:t>
            </a:r>
            <a:r>
              <a:rPr lang="en-US" dirty="0" smtClean="0"/>
              <a:t> Empire </a:t>
            </a:r>
            <a:endParaRPr lang="en-US" dirty="0"/>
          </a:p>
        </p:txBody>
      </p:sp>
      <p:sp>
        <p:nvSpPr>
          <p:cNvPr id="3" name="Content Placeholder 2"/>
          <p:cNvSpPr>
            <a:spLocks noGrp="1"/>
          </p:cNvSpPr>
          <p:nvPr>
            <p:ph idx="1"/>
          </p:nvPr>
        </p:nvSpPr>
        <p:spPr>
          <a:xfrm>
            <a:off x="1" y="2070846"/>
            <a:ext cx="2772264" cy="4182035"/>
          </a:xfrm>
        </p:spPr>
        <p:txBody>
          <a:bodyPr/>
          <a:lstStyle/>
          <a:p>
            <a:r>
              <a:rPr lang="en-US" dirty="0" smtClean="0"/>
              <a:t>Mark this on your map with a series of /// throughout the area </a:t>
            </a:r>
          </a:p>
          <a:p>
            <a:r>
              <a:rPr lang="en-US" dirty="0" smtClean="0"/>
              <a:t>2350-2200 B.C.E</a:t>
            </a:r>
          </a:p>
          <a:p>
            <a:r>
              <a:rPr lang="en-US" dirty="0" smtClean="0"/>
              <a:t>Threatened the Sumerians</a:t>
            </a:r>
          </a:p>
          <a:p>
            <a:endParaRPr lang="en-US" dirty="0" smtClean="0"/>
          </a:p>
        </p:txBody>
      </p:sp>
      <p:pic>
        <p:nvPicPr>
          <p:cNvPr id="4" name="Picture 3" descr="sumer.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461" y="1823189"/>
            <a:ext cx="6212539" cy="4601881"/>
          </a:xfrm>
          <a:prstGeom prst="rect">
            <a:avLst/>
          </a:prstGeom>
        </p:spPr>
      </p:pic>
    </p:spTree>
    <p:extLst>
      <p:ext uri="{BB962C8B-B14F-4D97-AF65-F5344CB8AC3E}">
        <p14:creationId xmlns:p14="http://schemas.microsoft.com/office/powerpoint/2010/main" val="28399085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Emperor Sargon</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Extended </a:t>
            </a:r>
            <a:r>
              <a:rPr lang="en-US" dirty="0" err="1" smtClean="0"/>
              <a:t>Akkadian</a:t>
            </a:r>
            <a:r>
              <a:rPr lang="en-US" dirty="0" smtClean="0"/>
              <a:t> territory into an empire</a:t>
            </a:r>
          </a:p>
          <a:p>
            <a:pPr lvl="1"/>
            <a:r>
              <a:rPr lang="en-US" dirty="0" smtClean="0">
                <a:solidFill>
                  <a:srgbClr val="FF0000"/>
                </a:solidFill>
              </a:rPr>
              <a:t>Empire- land with different territories and peoples under a single rule</a:t>
            </a:r>
          </a:p>
          <a:p>
            <a:r>
              <a:rPr lang="en-US" dirty="0" smtClean="0"/>
              <a:t>Built new capital: </a:t>
            </a:r>
            <a:r>
              <a:rPr lang="en-US" dirty="0" err="1" smtClean="0"/>
              <a:t>Akad</a:t>
            </a:r>
            <a:r>
              <a:rPr lang="en-US" dirty="0" smtClean="0"/>
              <a:t> on Euphrates</a:t>
            </a:r>
          </a:p>
          <a:p>
            <a:r>
              <a:rPr lang="en-US" dirty="0" smtClean="0"/>
              <a:t>Defeated all the city states of Sumer &amp; most of the fertile crescent. </a:t>
            </a:r>
          </a:p>
          <a:p>
            <a:r>
              <a:rPr lang="en-US" dirty="0" smtClean="0"/>
              <a:t>Worlds 1</a:t>
            </a:r>
            <a:r>
              <a:rPr lang="en-US" baseline="30000" dirty="0" smtClean="0"/>
              <a:t>st</a:t>
            </a:r>
            <a:r>
              <a:rPr lang="en-US" dirty="0" smtClean="0"/>
              <a:t> emperor</a:t>
            </a:r>
          </a:p>
          <a:p>
            <a:r>
              <a:rPr lang="en-US" dirty="0" smtClean="0"/>
              <a:t>His reign stretched from the Persian Gulf to the Mediterranean Sea</a:t>
            </a:r>
            <a:endParaRPr lang="en-US" dirty="0"/>
          </a:p>
        </p:txBody>
      </p:sp>
      <p:pic>
        <p:nvPicPr>
          <p:cNvPr id="5" name="Content Placeholder 3" descr="sargon.jpg"/>
          <p:cNvPicPr>
            <a:picLocks noGrp="1" noChangeAspect="1"/>
          </p:cNvPicPr>
          <p:nvPr>
            <p:ph sz="half" idx="2"/>
          </p:nvPr>
        </p:nvPicPr>
        <p:blipFill>
          <a:blip r:embed="rId2">
            <a:extLst>
              <a:ext uri="{28A0092B-C50C-407E-A947-70E740481C1C}">
                <a14:useLocalDpi xmlns:a14="http://schemas.microsoft.com/office/drawing/2010/main" val="0"/>
              </a:ext>
            </a:extLst>
          </a:blip>
          <a:srcRect l="-18008" r="-18008"/>
          <a:stretch>
            <a:fillRect/>
          </a:stretch>
        </p:blipFill>
        <p:spPr/>
      </p:pic>
    </p:spTree>
    <p:extLst>
      <p:ext uri="{BB962C8B-B14F-4D97-AF65-F5344CB8AC3E}">
        <p14:creationId xmlns:p14="http://schemas.microsoft.com/office/powerpoint/2010/main" val="42326864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9727" y="0"/>
            <a:ext cx="7620897" cy="7017306"/>
          </a:xfrm>
          <a:prstGeom prst="rect">
            <a:avLst/>
          </a:prstGeom>
        </p:spPr>
        <p:txBody>
          <a:bodyPr wrap="square">
            <a:spAutoFit/>
          </a:bodyPr>
          <a:lstStyle/>
          <a:p>
            <a:r>
              <a:rPr lang="en-US" sz="3000" dirty="0" smtClean="0">
                <a:latin typeface="Herculanum"/>
                <a:cs typeface="Herculanum"/>
              </a:rPr>
              <a:t>“[</a:t>
            </a:r>
            <a:r>
              <a:rPr lang="en-US" sz="3000" dirty="0">
                <a:latin typeface="Herculanum"/>
                <a:cs typeface="Herculanum"/>
              </a:rPr>
              <a:t>Sargon] had neither rival nor equal. His splendor, over the lands it diffused. He crossed the sea in the east. In the eleventh year he conquered the western land to its farthest point. He brought it under one authority. He set up his statues there and ferried the west's booty across on barges. He stationed his court officials at intervals of five double hours and ruled in unity the tribes of the lands. He marched to </a:t>
            </a:r>
            <a:r>
              <a:rPr lang="en-US" sz="3000" dirty="0" err="1">
                <a:latin typeface="Herculanum"/>
                <a:cs typeface="Herculanum"/>
              </a:rPr>
              <a:t>Kazallu</a:t>
            </a:r>
            <a:r>
              <a:rPr lang="en-US" sz="3000" dirty="0">
                <a:latin typeface="Herculanum"/>
                <a:cs typeface="Herculanum"/>
              </a:rPr>
              <a:t> and turned </a:t>
            </a:r>
            <a:r>
              <a:rPr lang="en-US" sz="3000" dirty="0" err="1">
                <a:latin typeface="Herculanum"/>
                <a:cs typeface="Herculanum"/>
              </a:rPr>
              <a:t>Kazallu</a:t>
            </a:r>
            <a:r>
              <a:rPr lang="en-US" sz="3000" dirty="0">
                <a:latin typeface="Herculanum"/>
                <a:cs typeface="Herculanum"/>
              </a:rPr>
              <a:t> into a ruin heap, so that there was not even a perch for a bird left</a:t>
            </a:r>
            <a:r>
              <a:rPr lang="en-US" sz="3000" dirty="0" smtClean="0">
                <a:latin typeface="Herculanum"/>
                <a:cs typeface="Herculanum"/>
              </a:rPr>
              <a:t>.”</a:t>
            </a:r>
            <a:endParaRPr lang="en-US" sz="3000" dirty="0">
              <a:latin typeface="Herculanum"/>
              <a:cs typeface="Herculanum"/>
            </a:endParaRPr>
          </a:p>
        </p:txBody>
      </p:sp>
    </p:spTree>
    <p:extLst>
      <p:ext uri="{BB962C8B-B14F-4D97-AF65-F5344CB8AC3E}">
        <p14:creationId xmlns:p14="http://schemas.microsoft.com/office/powerpoint/2010/main" val="12081882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Sargon Social Media Assignment </a:t>
            </a:r>
            <a:endParaRPr lang="en-US" dirty="0"/>
          </a:p>
        </p:txBody>
      </p:sp>
      <p:pic>
        <p:nvPicPr>
          <p:cNvPr id="4" name="Content Placeholder 3" descr="Screen Shot 2016-09-06 at 5.53.42 PM.png"/>
          <p:cNvPicPr>
            <a:picLocks noGrp="1" noChangeAspect="1"/>
          </p:cNvPicPr>
          <p:nvPr>
            <p:ph idx="1"/>
          </p:nvPr>
        </p:nvPicPr>
        <p:blipFill>
          <a:blip r:embed="rId2">
            <a:extLst>
              <a:ext uri="{28A0092B-C50C-407E-A947-70E740481C1C}">
                <a14:useLocalDpi xmlns:a14="http://schemas.microsoft.com/office/drawing/2010/main" val="0"/>
              </a:ext>
            </a:extLst>
          </a:blip>
          <a:srcRect l="-59243" r="-59243"/>
          <a:stretch>
            <a:fillRect/>
          </a:stretch>
        </p:blipFill>
        <p:spPr/>
      </p:pic>
    </p:spTree>
    <p:extLst>
      <p:ext uri="{BB962C8B-B14F-4D97-AF65-F5344CB8AC3E}">
        <p14:creationId xmlns:p14="http://schemas.microsoft.com/office/powerpoint/2010/main" val="1181593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Download Mesopotamian Gods/Goddess info sheet on </a:t>
            </a:r>
            <a:r>
              <a:rPr lang="en-US" dirty="0" err="1" smtClean="0"/>
              <a:t>Edmodo</a:t>
            </a:r>
            <a:r>
              <a:rPr lang="en-US" dirty="0"/>
              <a:t> </a:t>
            </a:r>
            <a:r>
              <a:rPr lang="en-US" dirty="0" smtClean="0"/>
              <a:t>and put it in Notability! </a:t>
            </a:r>
            <a:endParaRPr lang="en-US" dirty="0"/>
          </a:p>
        </p:txBody>
      </p:sp>
      <p:pic>
        <p:nvPicPr>
          <p:cNvPr id="4" name="Picture 3" descr="25-Funny-Friday-Memes-2-Friday-Mem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1292" y="2994591"/>
            <a:ext cx="3542386" cy="3542386"/>
          </a:xfrm>
          <a:prstGeom prst="rect">
            <a:avLst/>
          </a:prstGeom>
        </p:spPr>
      </p:pic>
    </p:spTree>
    <p:extLst>
      <p:ext uri="{BB962C8B-B14F-4D97-AF65-F5344CB8AC3E}">
        <p14:creationId xmlns:p14="http://schemas.microsoft.com/office/powerpoint/2010/main" val="30632369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Sumerian Religion</a:t>
            </a:r>
            <a:endParaRPr lang="en-US" dirty="0"/>
          </a:p>
        </p:txBody>
      </p:sp>
      <p:pic>
        <p:nvPicPr>
          <p:cNvPr id="4" name="Content Placeholder 3" descr="4595286_orig.jpg"/>
          <p:cNvPicPr>
            <a:picLocks noGrp="1" noChangeAspect="1"/>
          </p:cNvPicPr>
          <p:nvPr>
            <p:ph idx="1"/>
          </p:nvPr>
        </p:nvPicPr>
        <p:blipFill>
          <a:blip r:embed="rId3">
            <a:extLst>
              <a:ext uri="{28A0092B-C50C-407E-A947-70E740481C1C}">
                <a14:useLocalDpi xmlns:a14="http://schemas.microsoft.com/office/drawing/2010/main" val="0"/>
              </a:ext>
            </a:extLst>
          </a:blip>
          <a:srcRect t="-12149" b="-12149"/>
          <a:stretch>
            <a:fillRect/>
          </a:stretch>
        </p:blipFill>
        <p:spPr/>
      </p:pic>
    </p:spTree>
    <p:extLst>
      <p:ext uri="{BB962C8B-B14F-4D97-AF65-F5344CB8AC3E}">
        <p14:creationId xmlns:p14="http://schemas.microsoft.com/office/powerpoint/2010/main" val="3339503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dirty="0" smtClean="0">
                <a:solidFill>
                  <a:srgbClr val="FF0000"/>
                </a:solidFill>
              </a:rPr>
              <a:t>Polytheism- </a:t>
            </a:r>
            <a:r>
              <a:rPr lang="en-US" dirty="0" smtClean="0"/>
              <a:t>the worship of many gods</a:t>
            </a:r>
          </a:p>
          <a:p>
            <a:r>
              <a:rPr lang="en-US" dirty="0" smtClean="0">
                <a:solidFill>
                  <a:srgbClr val="FF0000"/>
                </a:solidFill>
              </a:rPr>
              <a:t>Priests- </a:t>
            </a:r>
            <a:r>
              <a:rPr lang="en-US" dirty="0" smtClean="0"/>
              <a:t>people who performed or led religious ceremonies</a:t>
            </a:r>
          </a:p>
          <a:p>
            <a:r>
              <a:rPr lang="en-US" dirty="0" smtClean="0">
                <a:solidFill>
                  <a:srgbClr val="FF0000"/>
                </a:solidFill>
              </a:rPr>
              <a:t>Social hierarchy</a:t>
            </a:r>
            <a:r>
              <a:rPr lang="en-US" dirty="0" smtClean="0"/>
              <a:t>- the division of society by rank or class </a:t>
            </a:r>
            <a:endParaRPr lang="en-US" dirty="0"/>
          </a:p>
        </p:txBody>
      </p:sp>
    </p:spTree>
    <p:extLst>
      <p:ext uri="{BB962C8B-B14F-4D97-AF65-F5344CB8AC3E}">
        <p14:creationId xmlns:p14="http://schemas.microsoft.com/office/powerpoint/2010/main" val="2406399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Sumerian Religion </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Polytheistic</a:t>
            </a:r>
          </a:p>
          <a:p>
            <a:r>
              <a:rPr lang="en-US" dirty="0" smtClean="0"/>
              <a:t>Major role in everyday life</a:t>
            </a:r>
          </a:p>
          <a:p>
            <a:r>
              <a:rPr lang="en-US" dirty="0" smtClean="0"/>
              <a:t>Believed gods had enormous powers</a:t>
            </a:r>
          </a:p>
          <a:p>
            <a:r>
              <a:rPr lang="en-US" dirty="0" smtClean="0"/>
              <a:t>Success in life depended on pleasing the gods</a:t>
            </a:r>
          </a:p>
        </p:txBody>
      </p:sp>
    </p:spTree>
    <p:extLst>
      <p:ext uri="{BB962C8B-B14F-4D97-AF65-F5344CB8AC3E}">
        <p14:creationId xmlns:p14="http://schemas.microsoft.com/office/powerpoint/2010/main" val="284449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Heaven/Underworld</a:t>
            </a:r>
            <a:endParaRPr lang="en-US" dirty="0"/>
          </a:p>
        </p:txBody>
      </p:sp>
      <p:sp>
        <p:nvSpPr>
          <p:cNvPr id="3" name="Content Placeholder 2"/>
          <p:cNvSpPr>
            <a:spLocks noGrp="1"/>
          </p:cNvSpPr>
          <p:nvPr>
            <p:ph idx="1"/>
          </p:nvPr>
        </p:nvSpPr>
        <p:spPr/>
        <p:txBody>
          <a:bodyPr/>
          <a:lstStyle/>
          <a:p>
            <a:r>
              <a:rPr lang="en-US" dirty="0" err="1" smtClean="0"/>
              <a:t>Ekur</a:t>
            </a:r>
            <a:endParaRPr lang="en-US" dirty="0" smtClean="0"/>
          </a:p>
          <a:p>
            <a:pPr lvl="1"/>
            <a:r>
              <a:rPr lang="en-US" dirty="0" smtClean="0"/>
              <a:t>Assembly of the gods (think of Mount Olympus in Greek mythology) </a:t>
            </a:r>
          </a:p>
          <a:p>
            <a:pPr lvl="1"/>
            <a:r>
              <a:rPr lang="en-US" dirty="0" smtClean="0"/>
              <a:t>Was the most admired and sacred building of ancient Sumer</a:t>
            </a:r>
          </a:p>
          <a:p>
            <a:r>
              <a:rPr lang="en-US" dirty="0" err="1" smtClean="0"/>
              <a:t>Kur</a:t>
            </a:r>
            <a:endParaRPr lang="en-US" dirty="0" smtClean="0"/>
          </a:p>
          <a:p>
            <a:pPr lvl="1"/>
            <a:r>
              <a:rPr lang="en-US" dirty="0" smtClean="0"/>
              <a:t>The underworld (home of the dead)</a:t>
            </a:r>
          </a:p>
          <a:p>
            <a:pPr lvl="1"/>
            <a:r>
              <a:rPr lang="en-US" dirty="0" smtClean="0"/>
              <a:t>Think of Hades in Greek mythology </a:t>
            </a:r>
            <a:endParaRPr lang="en-US" dirty="0"/>
          </a:p>
        </p:txBody>
      </p:sp>
    </p:spTree>
    <p:extLst>
      <p:ext uri="{BB962C8B-B14F-4D97-AF65-F5344CB8AC3E}">
        <p14:creationId xmlns:p14="http://schemas.microsoft.com/office/powerpoint/2010/main" val="2858299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Sumerian gods Scavenger Hunt</a:t>
            </a:r>
            <a:endParaRPr lang="en-US" dirty="0"/>
          </a:p>
        </p:txBody>
      </p:sp>
      <p:sp>
        <p:nvSpPr>
          <p:cNvPr id="3" name="Content Placeholder 2"/>
          <p:cNvSpPr>
            <a:spLocks noGrp="1"/>
          </p:cNvSpPr>
          <p:nvPr>
            <p:ph idx="1"/>
          </p:nvPr>
        </p:nvSpPr>
        <p:spPr/>
        <p:txBody>
          <a:bodyPr/>
          <a:lstStyle/>
          <a:p>
            <a:r>
              <a:rPr lang="en-US" dirty="0" smtClean="0"/>
              <a:t>Posted around the room are pictures and information about some of the Sumerian gods. Please fill out the information sheet as you explore each god/goddess around the room!! </a:t>
            </a:r>
            <a:endParaRPr lang="en-US" dirty="0"/>
          </a:p>
        </p:txBody>
      </p:sp>
    </p:spTree>
    <p:extLst>
      <p:ext uri="{BB962C8B-B14F-4D97-AF65-F5344CB8AC3E}">
        <p14:creationId xmlns:p14="http://schemas.microsoft.com/office/powerpoint/2010/main" val="377842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Fertile Crescent </a:t>
            </a:r>
            <a:endParaRPr lang="en-US" dirty="0"/>
          </a:p>
        </p:txBody>
      </p:sp>
      <p:pic>
        <p:nvPicPr>
          <p:cNvPr id="5" name="Content Placeholder 4" descr="Fertile Crescent Map.png"/>
          <p:cNvPicPr>
            <a:picLocks noGrp="1" noChangeAspect="1"/>
          </p:cNvPicPr>
          <p:nvPr>
            <p:ph idx="1"/>
          </p:nvPr>
        </p:nvPicPr>
        <p:blipFill>
          <a:blip r:embed="rId2">
            <a:extLst>
              <a:ext uri="{28A0092B-C50C-407E-A947-70E740481C1C}">
                <a14:useLocalDpi xmlns:a14="http://schemas.microsoft.com/office/drawing/2010/main" val="0"/>
              </a:ext>
            </a:extLst>
          </a:blip>
          <a:srcRect l="-61668" r="-61668"/>
          <a:stretch>
            <a:fillRect/>
          </a:stretch>
        </p:blipFill>
        <p:spPr/>
      </p:pic>
    </p:spTree>
    <p:extLst>
      <p:ext uri="{BB962C8B-B14F-4D97-AF65-F5344CB8AC3E}">
        <p14:creationId xmlns:p14="http://schemas.microsoft.com/office/powerpoint/2010/main" val="515319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Invention of Writing</a:t>
            </a:r>
            <a:endParaRPr lang="en-US" dirty="0"/>
          </a:p>
        </p:txBody>
      </p:sp>
      <p:sp>
        <p:nvSpPr>
          <p:cNvPr id="3" name="Content Placeholder 2"/>
          <p:cNvSpPr>
            <a:spLocks noGrp="1"/>
          </p:cNvSpPr>
          <p:nvPr>
            <p:ph idx="1"/>
          </p:nvPr>
        </p:nvSpPr>
        <p:spPr/>
        <p:txBody>
          <a:bodyPr/>
          <a:lstStyle/>
          <a:p>
            <a:r>
              <a:rPr lang="en-US" dirty="0" smtClean="0">
                <a:solidFill>
                  <a:srgbClr val="FF0000"/>
                </a:solidFill>
              </a:rPr>
              <a:t>Cuneiform</a:t>
            </a:r>
          </a:p>
          <a:p>
            <a:pPr lvl="1"/>
            <a:r>
              <a:rPr lang="en-US" dirty="0" smtClean="0"/>
              <a:t>the words first system of writing</a:t>
            </a:r>
          </a:p>
          <a:p>
            <a:pPr lvl="1"/>
            <a:r>
              <a:rPr lang="en-US" dirty="0" smtClean="0"/>
              <a:t>used sharp tools they called styluses</a:t>
            </a:r>
          </a:p>
          <a:p>
            <a:pPr lvl="1"/>
            <a:r>
              <a:rPr lang="en-US" dirty="0" smtClean="0"/>
              <a:t>wedge shaped symbols on clay tablets  </a:t>
            </a:r>
            <a:endParaRPr lang="en-US" dirty="0"/>
          </a:p>
        </p:txBody>
      </p:sp>
      <p:pic>
        <p:nvPicPr>
          <p:cNvPr id="4" name="Picture 3" descr="cuneiform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815" y="3977054"/>
            <a:ext cx="3818897" cy="2548792"/>
          </a:xfrm>
          <a:prstGeom prst="rect">
            <a:avLst/>
          </a:prstGeom>
        </p:spPr>
      </p:pic>
    </p:spTree>
    <p:extLst>
      <p:ext uri="{BB962C8B-B14F-4D97-AF65-F5344CB8AC3E}">
        <p14:creationId xmlns:p14="http://schemas.microsoft.com/office/powerpoint/2010/main" val="1023126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Writing</a:t>
            </a:r>
            <a:endParaRPr lang="en-US" dirty="0"/>
          </a:p>
        </p:txBody>
      </p:sp>
      <p:sp>
        <p:nvSpPr>
          <p:cNvPr id="3" name="Content Placeholder 2"/>
          <p:cNvSpPr>
            <a:spLocks noGrp="1"/>
          </p:cNvSpPr>
          <p:nvPr>
            <p:ph idx="1"/>
          </p:nvPr>
        </p:nvSpPr>
        <p:spPr/>
        <p:txBody>
          <a:bodyPr/>
          <a:lstStyle/>
          <a:p>
            <a:r>
              <a:rPr lang="en-US" dirty="0" smtClean="0">
                <a:solidFill>
                  <a:srgbClr val="FF0000"/>
                </a:solidFill>
              </a:rPr>
              <a:t>Pictographs</a:t>
            </a:r>
          </a:p>
          <a:p>
            <a:pPr lvl="1"/>
            <a:r>
              <a:rPr lang="en-US" dirty="0" smtClean="0"/>
              <a:t>Early written communication used picture symbols</a:t>
            </a:r>
          </a:p>
          <a:p>
            <a:r>
              <a:rPr lang="en-US" dirty="0" smtClean="0"/>
              <a:t>Sumerians first used cuneiform to keep business records</a:t>
            </a:r>
          </a:p>
          <a:p>
            <a:pPr lvl="1"/>
            <a:r>
              <a:rPr lang="en-US" dirty="0" smtClean="0">
                <a:solidFill>
                  <a:srgbClr val="FF0000"/>
                </a:solidFill>
              </a:rPr>
              <a:t>scribes</a:t>
            </a:r>
            <a:r>
              <a:rPr lang="en-US" dirty="0" smtClean="0"/>
              <a:t> would keep track of items that were traded</a:t>
            </a:r>
          </a:p>
          <a:p>
            <a:r>
              <a:rPr lang="en-US" dirty="0" smtClean="0"/>
              <a:t>Schools</a:t>
            </a:r>
          </a:p>
          <a:p>
            <a:pPr lvl="1"/>
            <a:r>
              <a:rPr lang="en-US" dirty="0" smtClean="0"/>
              <a:t>students went to school to learn to read and write</a:t>
            </a:r>
            <a:endParaRPr lang="en-US" dirty="0"/>
          </a:p>
        </p:txBody>
      </p:sp>
    </p:spTree>
    <p:extLst>
      <p:ext uri="{BB962C8B-B14F-4D97-AF65-F5344CB8AC3E}">
        <p14:creationId xmlns:p14="http://schemas.microsoft.com/office/powerpoint/2010/main" val="3199922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a:t>
            </a:r>
            <a:endParaRPr lang="en-US" dirty="0"/>
          </a:p>
        </p:txBody>
      </p:sp>
      <p:sp>
        <p:nvSpPr>
          <p:cNvPr id="3" name="Content Placeholder 2"/>
          <p:cNvSpPr>
            <a:spLocks noGrp="1"/>
          </p:cNvSpPr>
          <p:nvPr>
            <p:ph idx="1"/>
          </p:nvPr>
        </p:nvSpPr>
        <p:spPr/>
        <p:txBody>
          <a:bodyPr/>
          <a:lstStyle/>
          <a:p>
            <a:r>
              <a:rPr lang="en-US" dirty="0" smtClean="0"/>
              <a:t>History, law, grammar, and math</a:t>
            </a:r>
          </a:p>
          <a:p>
            <a:r>
              <a:rPr lang="en-US" dirty="0" smtClean="0"/>
              <a:t>Works of literature</a:t>
            </a:r>
          </a:p>
          <a:p>
            <a:pPr lvl="1"/>
            <a:r>
              <a:rPr lang="en-US" dirty="0" smtClean="0"/>
              <a:t>What have we already looked at that was an early work of literature?</a:t>
            </a:r>
            <a:endParaRPr lang="en-US" dirty="0"/>
          </a:p>
        </p:txBody>
      </p:sp>
    </p:spTree>
    <p:extLst>
      <p:ext uri="{BB962C8B-B14F-4D97-AF65-F5344CB8AC3E}">
        <p14:creationId xmlns:p14="http://schemas.microsoft.com/office/powerpoint/2010/main" val="1205345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Advancements and Inventions</a:t>
            </a:r>
            <a:endParaRPr lang="en-US" dirty="0"/>
          </a:p>
        </p:txBody>
      </p:sp>
      <p:sp>
        <p:nvSpPr>
          <p:cNvPr id="3" name="Content Placeholder 2"/>
          <p:cNvSpPr>
            <a:spLocks noGrp="1"/>
          </p:cNvSpPr>
          <p:nvPr>
            <p:ph idx="1"/>
          </p:nvPr>
        </p:nvSpPr>
        <p:spPr/>
        <p:txBody>
          <a:bodyPr/>
          <a:lstStyle/>
          <a:p>
            <a:r>
              <a:rPr lang="en-US" dirty="0" smtClean="0"/>
              <a:t>The wheel </a:t>
            </a:r>
            <a:endParaRPr lang="en-US" dirty="0"/>
          </a:p>
          <a:p>
            <a:r>
              <a:rPr lang="en-US" dirty="0" smtClean="0"/>
              <a:t>wheeled vehicles like the cart/chariot </a:t>
            </a:r>
          </a:p>
          <a:p>
            <a:r>
              <a:rPr lang="en-US" dirty="0" smtClean="0"/>
              <a:t>Plow</a:t>
            </a:r>
          </a:p>
          <a:p>
            <a:r>
              <a:rPr lang="en-US" dirty="0" smtClean="0"/>
              <a:t>Clock</a:t>
            </a:r>
          </a:p>
          <a:p>
            <a:pPr lvl="1"/>
            <a:r>
              <a:rPr lang="en-US" dirty="0" smtClean="0"/>
              <a:t>used falling water to tell time</a:t>
            </a:r>
            <a:endParaRPr lang="en-US" dirty="0"/>
          </a:p>
        </p:txBody>
      </p:sp>
      <p:pic>
        <p:nvPicPr>
          <p:cNvPr id="4" name="Picture 3" descr="water_clock.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7239" y="3178061"/>
            <a:ext cx="2540000" cy="3454400"/>
          </a:xfrm>
          <a:prstGeom prst="rect">
            <a:avLst/>
          </a:prstGeom>
        </p:spPr>
      </p:pic>
    </p:spTree>
    <p:extLst>
      <p:ext uri="{BB962C8B-B14F-4D97-AF65-F5344CB8AC3E}">
        <p14:creationId xmlns:p14="http://schemas.microsoft.com/office/powerpoint/2010/main" val="4158925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and Science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Circle- 360 degrees</a:t>
            </a:r>
          </a:p>
          <a:p>
            <a:r>
              <a:rPr lang="en-US" dirty="0" smtClean="0"/>
              <a:t>Dividing a year into 12 months</a:t>
            </a:r>
          </a:p>
          <a:p>
            <a:r>
              <a:rPr lang="en-US" dirty="0" smtClean="0"/>
              <a:t>The importance of the number 60</a:t>
            </a:r>
          </a:p>
          <a:p>
            <a:pPr lvl="1"/>
            <a:r>
              <a:rPr lang="en-US" dirty="0" smtClean="0"/>
              <a:t>60 minutes=1 hour</a:t>
            </a:r>
          </a:p>
          <a:p>
            <a:r>
              <a:rPr lang="en-US" dirty="0" smtClean="0"/>
              <a:t>Area of rectangles and triangles</a:t>
            </a:r>
          </a:p>
          <a:p>
            <a:r>
              <a:rPr lang="en-US" dirty="0" smtClean="0"/>
              <a:t>Studied animals, plants, and minerals and wrote down what they studied</a:t>
            </a:r>
          </a:p>
          <a:p>
            <a:r>
              <a:rPr lang="en-US" dirty="0" smtClean="0"/>
              <a:t>Advancements in medicine</a:t>
            </a:r>
          </a:p>
          <a:p>
            <a:pPr lvl="1"/>
            <a:r>
              <a:rPr lang="en-US" dirty="0" smtClean="0"/>
              <a:t>used plants and herbs for healing </a:t>
            </a:r>
            <a:endParaRPr lang="en-US" dirty="0"/>
          </a:p>
        </p:txBody>
      </p:sp>
    </p:spTree>
    <p:extLst>
      <p:ext uri="{BB962C8B-B14F-4D97-AF65-F5344CB8AC3E}">
        <p14:creationId xmlns:p14="http://schemas.microsoft.com/office/powerpoint/2010/main" val="212847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Checkpoint</a:t>
            </a:r>
            <a:br>
              <a:rPr lang="en-US" sz="3600" dirty="0" smtClean="0"/>
            </a:br>
            <a:r>
              <a:rPr lang="en-US" sz="3600" dirty="0" smtClean="0"/>
              <a:t>Answer the following on a piece of paper</a:t>
            </a:r>
            <a:endParaRPr lang="en-US" sz="3600" dirty="0"/>
          </a:p>
        </p:txBody>
      </p:sp>
      <p:sp>
        <p:nvSpPr>
          <p:cNvPr id="3" name="Content Placeholder 2"/>
          <p:cNvSpPr>
            <a:spLocks noGrp="1"/>
          </p:cNvSpPr>
          <p:nvPr>
            <p:ph idx="1"/>
          </p:nvPr>
        </p:nvSpPr>
        <p:spPr/>
        <p:txBody>
          <a:bodyPr/>
          <a:lstStyle/>
          <a:p>
            <a:pPr marL="0" indent="0" algn="ctr">
              <a:buNone/>
            </a:pPr>
            <a:r>
              <a:rPr lang="en-US" sz="2800" u="sng" dirty="0" smtClean="0"/>
              <a:t>Think/Pair/Share</a:t>
            </a:r>
          </a:p>
          <a:p>
            <a:r>
              <a:rPr lang="en-US" dirty="0" smtClean="0"/>
              <a:t>What was one of the most important technical development of Sumer?</a:t>
            </a:r>
          </a:p>
          <a:p>
            <a:r>
              <a:rPr lang="en-US" dirty="0" smtClean="0"/>
              <a:t>What Sumerian achievement in math do we use every day when we look at a clock?</a:t>
            </a:r>
          </a:p>
          <a:p>
            <a:r>
              <a:rPr lang="en-US" dirty="0" smtClean="0"/>
              <a:t>What invention or advancement of the Sumerians do you think was the most important? Why?  </a:t>
            </a:r>
          </a:p>
        </p:txBody>
      </p:sp>
    </p:spTree>
    <p:extLst>
      <p:ext uri="{BB962C8B-B14F-4D97-AF65-F5344CB8AC3E}">
        <p14:creationId xmlns:p14="http://schemas.microsoft.com/office/powerpoint/2010/main" val="1762117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Arts of Sumer</a:t>
            </a:r>
            <a:endParaRPr lang="en-US" dirty="0"/>
          </a:p>
        </p:txBody>
      </p:sp>
      <p:sp>
        <p:nvSpPr>
          <p:cNvPr id="3" name="Content Placeholder 2"/>
          <p:cNvSpPr>
            <a:spLocks noGrp="1"/>
          </p:cNvSpPr>
          <p:nvPr>
            <p:ph idx="1"/>
          </p:nvPr>
        </p:nvSpPr>
        <p:spPr>
          <a:xfrm>
            <a:off x="765175" y="1705865"/>
            <a:ext cx="7612064" cy="4182035"/>
          </a:xfrm>
        </p:spPr>
        <p:txBody>
          <a:bodyPr/>
          <a:lstStyle/>
          <a:p>
            <a:r>
              <a:rPr lang="en-US" dirty="0" smtClean="0">
                <a:solidFill>
                  <a:srgbClr val="FF0000"/>
                </a:solidFill>
              </a:rPr>
              <a:t>Architecture</a:t>
            </a:r>
          </a:p>
          <a:p>
            <a:pPr lvl="1"/>
            <a:r>
              <a:rPr lang="en-US" dirty="0" smtClean="0"/>
              <a:t>the science of building </a:t>
            </a:r>
          </a:p>
          <a:p>
            <a:pPr lvl="1"/>
            <a:r>
              <a:rPr lang="en-US" dirty="0" smtClean="0">
                <a:solidFill>
                  <a:srgbClr val="FF0000"/>
                </a:solidFill>
              </a:rPr>
              <a:t>ziggurat</a:t>
            </a:r>
            <a:r>
              <a:rPr lang="en-US" dirty="0" smtClean="0"/>
              <a:t>- a pyramid </a:t>
            </a:r>
            <a:r>
              <a:rPr lang="en-US" dirty="0"/>
              <a:t>s</a:t>
            </a:r>
            <a:r>
              <a:rPr lang="en-US" dirty="0" smtClean="0"/>
              <a:t>haped temple </a:t>
            </a:r>
          </a:p>
          <a:p>
            <a:pPr marL="349250" lvl="1" indent="0">
              <a:buNone/>
            </a:pPr>
            <a:endParaRPr lang="en-US" dirty="0"/>
          </a:p>
        </p:txBody>
      </p:sp>
      <p:pic>
        <p:nvPicPr>
          <p:cNvPr id="4" name="Picture 3" descr="reconstruction_ur.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500" y="3327400"/>
            <a:ext cx="6223000" cy="3530600"/>
          </a:xfrm>
          <a:prstGeom prst="rect">
            <a:avLst/>
          </a:prstGeom>
        </p:spPr>
      </p:pic>
    </p:spTree>
    <p:extLst>
      <p:ext uri="{BB962C8B-B14F-4D97-AF65-F5344CB8AC3E}">
        <p14:creationId xmlns:p14="http://schemas.microsoft.com/office/powerpoint/2010/main" val="1981385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do it!</a:t>
            </a:r>
            <a:endParaRPr lang="en-US" dirty="0"/>
          </a:p>
        </p:txBody>
      </p:sp>
      <p:pic>
        <p:nvPicPr>
          <p:cNvPr id="4" name="Content Placeholder 3" descr="su_signs.gif"/>
          <p:cNvPicPr>
            <a:picLocks noGrp="1" noChangeAspect="1"/>
          </p:cNvPicPr>
          <p:nvPr>
            <p:ph idx="1"/>
          </p:nvPr>
        </p:nvPicPr>
        <p:blipFill>
          <a:blip r:embed="rId2">
            <a:extLst>
              <a:ext uri="{28A0092B-C50C-407E-A947-70E740481C1C}">
                <a14:useLocalDpi xmlns:a14="http://schemas.microsoft.com/office/drawing/2010/main" val="0"/>
              </a:ext>
            </a:extLst>
          </a:blip>
          <a:srcRect l="-72985" r="-72985"/>
          <a:stretch>
            <a:fillRect/>
          </a:stretch>
        </p:blipFill>
        <p:spPr>
          <a:xfrm>
            <a:off x="-743712" y="1094154"/>
            <a:ext cx="9887712" cy="5432266"/>
          </a:xfrm>
        </p:spPr>
      </p:pic>
    </p:spTree>
    <p:extLst>
      <p:ext uri="{BB962C8B-B14F-4D97-AF65-F5344CB8AC3E}">
        <p14:creationId xmlns:p14="http://schemas.microsoft.com/office/powerpoint/2010/main" val="3073243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Babylonians, Assyrians, and the Phoenicians</a:t>
            </a:r>
            <a:endParaRPr lang="en-US" dirty="0"/>
          </a:p>
        </p:txBody>
      </p:sp>
      <p:sp>
        <p:nvSpPr>
          <p:cNvPr id="5" name="Subtitle 4"/>
          <p:cNvSpPr>
            <a:spLocks noGrp="1"/>
          </p:cNvSpPr>
          <p:nvPr>
            <p:ph type="subTitle" idx="1"/>
          </p:nvPr>
        </p:nvSpPr>
        <p:spPr/>
        <p:txBody>
          <a:bodyPr/>
          <a:lstStyle/>
          <a:p>
            <a:r>
              <a:rPr lang="en-US" sz="2400" dirty="0" smtClean="0"/>
              <a:t>The later civilizations of the Fertile Crescent</a:t>
            </a:r>
            <a:endParaRPr lang="en-US" sz="2400" dirty="0"/>
          </a:p>
        </p:txBody>
      </p:sp>
    </p:spTree>
    <p:extLst>
      <p:ext uri="{BB962C8B-B14F-4D97-AF65-F5344CB8AC3E}">
        <p14:creationId xmlns:p14="http://schemas.microsoft.com/office/powerpoint/2010/main" val="4003308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It </a:t>
            </a:r>
            <a:endParaRPr lang="en-US" dirty="0"/>
          </a:p>
        </p:txBody>
      </p:sp>
      <p:pic>
        <p:nvPicPr>
          <p:cNvPr id="4" name="Content Placeholder 3" descr="Fertile Crescent Map.png"/>
          <p:cNvPicPr>
            <a:picLocks noGrp="1" noChangeAspect="1"/>
          </p:cNvPicPr>
          <p:nvPr>
            <p:ph idx="1"/>
          </p:nvPr>
        </p:nvPicPr>
        <p:blipFill>
          <a:blip r:embed="rId2">
            <a:extLst>
              <a:ext uri="{28A0092B-C50C-407E-A947-70E740481C1C}">
                <a14:useLocalDpi xmlns:a14="http://schemas.microsoft.com/office/drawing/2010/main" val="0"/>
              </a:ext>
            </a:extLst>
          </a:blip>
          <a:srcRect l="-61641" r="-61641"/>
          <a:stretch>
            <a:fillRect/>
          </a:stretch>
        </p:blipFill>
        <p:spPr>
          <a:xfrm>
            <a:off x="765175" y="2070100"/>
            <a:ext cx="7612063" cy="4183063"/>
          </a:xfrm>
          <a:ln>
            <a:solidFill>
              <a:srgbClr val="000000"/>
            </a:solidFill>
          </a:ln>
        </p:spPr>
      </p:pic>
      <p:cxnSp>
        <p:nvCxnSpPr>
          <p:cNvPr id="6" name="Straight Arrow Connector 5"/>
          <p:cNvCxnSpPr/>
          <p:nvPr/>
        </p:nvCxnSpPr>
        <p:spPr>
          <a:xfrm flipV="1">
            <a:off x="1598327" y="3724188"/>
            <a:ext cx="3237822" cy="21118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75784" y="5669635"/>
            <a:ext cx="2789967" cy="369332"/>
          </a:xfrm>
          <a:prstGeom prst="rect">
            <a:avLst/>
          </a:prstGeom>
          <a:noFill/>
        </p:spPr>
        <p:txBody>
          <a:bodyPr wrap="square" rtlCol="0">
            <a:spAutoFit/>
          </a:bodyPr>
          <a:lstStyle/>
          <a:p>
            <a:r>
              <a:rPr lang="en-US" dirty="0" smtClean="0"/>
              <a:t>Babylon </a:t>
            </a:r>
            <a:endParaRPr lang="en-US" dirty="0"/>
          </a:p>
        </p:txBody>
      </p:sp>
    </p:spTree>
    <p:extLst>
      <p:ext uri="{BB962C8B-B14F-4D97-AF65-F5344CB8AC3E}">
        <p14:creationId xmlns:p14="http://schemas.microsoft.com/office/powerpoint/2010/main" val="1156569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Sumerians</a:t>
            </a:r>
            <a:endParaRPr lang="en-US" dirty="0"/>
          </a:p>
        </p:txBody>
      </p:sp>
      <p:sp>
        <p:nvSpPr>
          <p:cNvPr id="3" name="Content Placeholder 2"/>
          <p:cNvSpPr>
            <a:spLocks noGrp="1"/>
          </p:cNvSpPr>
          <p:nvPr>
            <p:ph idx="1"/>
          </p:nvPr>
        </p:nvSpPr>
        <p:spPr/>
        <p:txBody>
          <a:bodyPr/>
          <a:lstStyle/>
          <a:p>
            <a:r>
              <a:rPr lang="en-US" dirty="0" smtClean="0"/>
              <a:t>The worlds first civilization</a:t>
            </a:r>
          </a:p>
          <a:p>
            <a:r>
              <a:rPr lang="en-US" dirty="0" smtClean="0"/>
              <a:t>3000 B.C.E</a:t>
            </a:r>
          </a:p>
          <a:p>
            <a:r>
              <a:rPr lang="en-US" dirty="0" smtClean="0"/>
              <a:t>100,000 people</a:t>
            </a:r>
            <a:endParaRPr lang="en-US" dirty="0"/>
          </a:p>
        </p:txBody>
      </p:sp>
      <p:pic>
        <p:nvPicPr>
          <p:cNvPr id="4" name="Picture 3" descr="sumerian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476" y="1818301"/>
            <a:ext cx="4101524" cy="4434580"/>
          </a:xfrm>
          <a:prstGeom prst="rect">
            <a:avLst/>
          </a:prstGeom>
        </p:spPr>
      </p:pic>
    </p:spTree>
    <p:extLst>
      <p:ext uri="{BB962C8B-B14F-4D97-AF65-F5344CB8AC3E}">
        <p14:creationId xmlns:p14="http://schemas.microsoft.com/office/powerpoint/2010/main" val="359208163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Map-It Practice (15-20 minutes) </a:t>
            </a:r>
            <a:endParaRPr lang="en-US" dirty="0"/>
          </a:p>
        </p:txBody>
      </p:sp>
      <p:pic>
        <p:nvPicPr>
          <p:cNvPr id="9" name="Content Placeholder 8" descr="Screen Shot 2016-09-13 at 10.18.10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6909" t="1131" r="26632" b="307"/>
          <a:stretch/>
        </p:blipFill>
        <p:spPr>
          <a:xfrm>
            <a:off x="2674471" y="1699391"/>
            <a:ext cx="3890452" cy="5158609"/>
          </a:xfrm>
        </p:spPr>
      </p:pic>
    </p:spTree>
    <p:extLst>
      <p:ext uri="{BB962C8B-B14F-4D97-AF65-F5344CB8AC3E}">
        <p14:creationId xmlns:p14="http://schemas.microsoft.com/office/powerpoint/2010/main" val="3675039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Reading</a:t>
            </a:r>
            <a:endParaRPr lang="en-US" dirty="0"/>
          </a:p>
        </p:txBody>
      </p:sp>
      <p:sp>
        <p:nvSpPr>
          <p:cNvPr id="3" name="Content Placeholder 2"/>
          <p:cNvSpPr>
            <a:spLocks noGrp="1"/>
          </p:cNvSpPr>
          <p:nvPr>
            <p:ph sz="half" idx="1"/>
          </p:nvPr>
        </p:nvSpPr>
        <p:spPr/>
        <p:txBody>
          <a:bodyPr/>
          <a:lstStyle/>
          <a:p>
            <a:r>
              <a:rPr lang="en-US" dirty="0" smtClean="0"/>
              <a:t>Mark up the text</a:t>
            </a:r>
          </a:p>
          <a:p>
            <a:r>
              <a:rPr lang="en-US" dirty="0" smtClean="0"/>
              <a:t>Answer the questions</a:t>
            </a:r>
          </a:p>
          <a:p>
            <a:r>
              <a:rPr lang="en-US" dirty="0" smtClean="0"/>
              <a:t>“Other People of the Fertile Crescent” on </a:t>
            </a:r>
            <a:r>
              <a:rPr lang="en-US" dirty="0" err="1" smtClean="0"/>
              <a:t>Edmodo</a:t>
            </a:r>
            <a:r>
              <a:rPr lang="en-US" dirty="0" smtClean="0"/>
              <a:t> </a:t>
            </a:r>
            <a:endParaRPr lang="en-US" dirty="0"/>
          </a:p>
        </p:txBody>
      </p:sp>
      <p:sp>
        <p:nvSpPr>
          <p:cNvPr id="5" name="Content Placeholder 4"/>
          <p:cNvSpPr>
            <a:spLocks noGrp="1"/>
          </p:cNvSpPr>
          <p:nvPr>
            <p:ph sz="half" idx="2"/>
          </p:nvPr>
        </p:nvSpPr>
        <p:spPr/>
        <p:txBody>
          <a:bodyPr/>
          <a:lstStyle/>
          <a:p>
            <a:endParaRPr lang="en-US"/>
          </a:p>
        </p:txBody>
      </p:sp>
      <p:pic>
        <p:nvPicPr>
          <p:cNvPr id="4" name="Picture 3" descr="Screen Shot 2016-09-12 at 1.16.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37" y="1497106"/>
            <a:ext cx="3684114" cy="5189387"/>
          </a:xfrm>
          <a:prstGeom prst="rect">
            <a:avLst/>
          </a:prstGeom>
        </p:spPr>
      </p:pic>
    </p:spTree>
    <p:extLst>
      <p:ext uri="{BB962C8B-B14F-4D97-AF65-F5344CB8AC3E}">
        <p14:creationId xmlns:p14="http://schemas.microsoft.com/office/powerpoint/2010/main" val="1489545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Hammurabi’s Code of Laws</a:t>
            </a:r>
            <a:endParaRPr lang="en-US" dirty="0"/>
          </a:p>
        </p:txBody>
      </p:sp>
      <p:sp>
        <p:nvSpPr>
          <p:cNvPr id="6" name="Content Placeholder 5"/>
          <p:cNvSpPr>
            <a:spLocks noGrp="1"/>
          </p:cNvSpPr>
          <p:nvPr>
            <p:ph sz="half" idx="1"/>
          </p:nvPr>
        </p:nvSpPr>
        <p:spPr/>
        <p:txBody>
          <a:bodyPr/>
          <a:lstStyle/>
          <a:p>
            <a:r>
              <a:rPr lang="en-US" dirty="0" smtClean="0"/>
              <a:t>The earliest known written collection of laws</a:t>
            </a:r>
          </a:p>
          <a:p>
            <a:pPr lvl="1"/>
            <a:r>
              <a:rPr lang="en-US" dirty="0" smtClean="0"/>
              <a:t>282 laws</a:t>
            </a:r>
          </a:p>
          <a:p>
            <a:r>
              <a:rPr lang="en-US" dirty="0" smtClean="0"/>
              <a:t>Important </a:t>
            </a:r>
          </a:p>
          <a:p>
            <a:pPr lvl="1"/>
            <a:r>
              <a:rPr lang="en-US" dirty="0" smtClean="0"/>
              <a:t>very thorough </a:t>
            </a:r>
          </a:p>
          <a:p>
            <a:pPr lvl="1"/>
            <a:r>
              <a:rPr lang="en-US" dirty="0" smtClean="0"/>
              <a:t>written down for all to see</a:t>
            </a:r>
          </a:p>
          <a:p>
            <a:pPr lvl="1"/>
            <a:r>
              <a:rPr lang="en-US" dirty="0" smtClean="0"/>
              <a:t>we still use some of these ideas today</a:t>
            </a:r>
          </a:p>
          <a:p>
            <a:r>
              <a:rPr lang="en-US" dirty="0" smtClean="0"/>
              <a:t>Lets read some!</a:t>
            </a:r>
          </a:p>
          <a:p>
            <a:pPr lvl="1"/>
            <a:r>
              <a:rPr lang="en-US" dirty="0" smtClean="0"/>
              <a:t>Answer questions</a:t>
            </a:r>
          </a:p>
          <a:p>
            <a:pPr lvl="1"/>
            <a:endParaRPr lang="en-US" dirty="0"/>
          </a:p>
        </p:txBody>
      </p:sp>
      <p:pic>
        <p:nvPicPr>
          <p:cNvPr id="8" name="Content Placeholder 7" descr="code of hammurabi.jpeg"/>
          <p:cNvPicPr>
            <a:picLocks noGrp="1" noChangeAspect="1"/>
          </p:cNvPicPr>
          <p:nvPr>
            <p:ph sz="half" idx="2"/>
          </p:nvPr>
        </p:nvPicPr>
        <p:blipFill>
          <a:blip r:embed="rId2">
            <a:extLst>
              <a:ext uri="{28A0092B-C50C-407E-A947-70E740481C1C}">
                <a14:useLocalDpi xmlns:a14="http://schemas.microsoft.com/office/drawing/2010/main" val="0"/>
              </a:ext>
            </a:extLst>
          </a:blip>
          <a:srcRect t="-30015" b="-30015"/>
          <a:stretch>
            <a:fillRect/>
          </a:stretch>
        </p:blipFill>
        <p:spPr/>
      </p:pic>
    </p:spTree>
    <p:extLst>
      <p:ext uri="{BB962C8B-B14F-4D97-AF65-F5344CB8AC3E}">
        <p14:creationId xmlns:p14="http://schemas.microsoft.com/office/powerpoint/2010/main" val="4257095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Hamurabi’s</a:t>
            </a:r>
            <a:r>
              <a:rPr lang="en-US" dirty="0" smtClean="0"/>
              <a:t> Code Questions</a:t>
            </a:r>
            <a:endParaRPr lang="en-US" dirty="0"/>
          </a:p>
        </p:txBody>
      </p:sp>
      <p:sp>
        <p:nvSpPr>
          <p:cNvPr id="7" name="Content Placeholder 6"/>
          <p:cNvSpPr>
            <a:spLocks noGrp="1"/>
          </p:cNvSpPr>
          <p:nvPr>
            <p:ph idx="1"/>
          </p:nvPr>
        </p:nvSpPr>
        <p:spPr/>
        <p:txBody>
          <a:bodyPr>
            <a:normAutofit lnSpcReduction="10000"/>
          </a:bodyPr>
          <a:lstStyle/>
          <a:p>
            <a:r>
              <a:rPr lang="en-US" dirty="0" smtClean="0"/>
              <a:t>Answer on a sheet of paper and turn in</a:t>
            </a:r>
          </a:p>
          <a:p>
            <a:pPr marL="457200" indent="-457200">
              <a:buFont typeface="+mj-lt"/>
              <a:buAutoNum type="arabicPeriod"/>
            </a:pPr>
            <a:r>
              <a:rPr lang="en-US" dirty="0" smtClean="0"/>
              <a:t>Were the laws fair or unfair, or both? Give examples.</a:t>
            </a:r>
          </a:p>
          <a:p>
            <a:pPr marL="457200" indent="-457200">
              <a:buFont typeface="+mj-lt"/>
              <a:buAutoNum type="arabicPeriod"/>
            </a:pPr>
            <a:r>
              <a:rPr lang="en-US" dirty="0" smtClean="0"/>
              <a:t>Were the laws appropriate for the time period? Explain.</a:t>
            </a:r>
          </a:p>
          <a:p>
            <a:pPr marL="457200" indent="-457200">
              <a:buFont typeface="+mj-lt"/>
              <a:buAutoNum type="arabicPeriod"/>
            </a:pPr>
            <a:r>
              <a:rPr lang="en-US" dirty="0" smtClean="0"/>
              <a:t>Who did the laws favor and who was not favored? Explain</a:t>
            </a:r>
          </a:p>
          <a:p>
            <a:pPr marL="457200" indent="-457200">
              <a:buFont typeface="+mj-lt"/>
              <a:buAutoNum type="arabicPeriod"/>
            </a:pPr>
            <a:r>
              <a:rPr lang="en-US" dirty="0" smtClean="0"/>
              <a:t>Have society’s problems changed or remained the same? Explain. </a:t>
            </a:r>
            <a:endParaRPr lang="en-US" dirty="0"/>
          </a:p>
        </p:txBody>
      </p:sp>
    </p:spTree>
    <p:extLst>
      <p:ext uri="{BB962C8B-B14F-4D97-AF65-F5344CB8AC3E}">
        <p14:creationId xmlns:p14="http://schemas.microsoft.com/office/powerpoint/2010/main" val="133078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Mesopotamia </a:t>
            </a:r>
            <a:endParaRPr lang="en-US" dirty="0"/>
          </a:p>
        </p:txBody>
      </p:sp>
      <p:sp>
        <p:nvSpPr>
          <p:cNvPr id="3" name="Content Placeholder 2"/>
          <p:cNvSpPr>
            <a:spLocks noGrp="1"/>
          </p:cNvSpPr>
          <p:nvPr>
            <p:ph sz="half" idx="1"/>
          </p:nvPr>
        </p:nvSpPr>
        <p:spPr/>
        <p:txBody>
          <a:bodyPr/>
          <a:lstStyle/>
          <a:p>
            <a:r>
              <a:rPr lang="en-US" dirty="0" smtClean="0"/>
              <a:t>Invasions </a:t>
            </a:r>
          </a:p>
          <a:p>
            <a:pPr lvl="1"/>
            <a:r>
              <a:rPr lang="en-US" dirty="0" smtClean="0"/>
              <a:t>intermarried with other people</a:t>
            </a:r>
          </a:p>
          <a:p>
            <a:pPr lvl="1"/>
            <a:r>
              <a:rPr lang="en-US" dirty="0" smtClean="0"/>
              <a:t>became part of their culture (Babylonia)</a:t>
            </a:r>
          </a:p>
          <a:p>
            <a:r>
              <a:rPr lang="en-US" dirty="0" smtClean="0"/>
              <a:t>Babylonian culture prevailed</a:t>
            </a:r>
          </a:p>
          <a:p>
            <a:pPr lvl="1"/>
            <a:r>
              <a:rPr lang="en-US" dirty="0" smtClean="0"/>
              <a:t>had elements of Sumerian culture</a:t>
            </a:r>
          </a:p>
          <a:p>
            <a:pPr lvl="1"/>
            <a:r>
              <a:rPr lang="en-US" dirty="0" smtClean="0"/>
              <a:t>Attacked by Greeks and Romans</a:t>
            </a:r>
            <a:endParaRPr lang="en-US" dirty="0"/>
          </a:p>
        </p:txBody>
      </p:sp>
      <p:pic>
        <p:nvPicPr>
          <p:cNvPr id="5" name="Content Placeholder 4" descr="cyrus-the-great-parades-through-babylon.png"/>
          <p:cNvPicPr>
            <a:picLocks noGrp="1" noChangeAspect="1"/>
          </p:cNvPicPr>
          <p:nvPr>
            <p:ph sz="half" idx="2"/>
          </p:nvPr>
        </p:nvPicPr>
        <p:blipFill>
          <a:blip r:embed="rId2">
            <a:extLst>
              <a:ext uri="{28A0092B-C50C-407E-A947-70E740481C1C}">
                <a14:useLocalDpi xmlns:a14="http://schemas.microsoft.com/office/drawing/2010/main" val="0"/>
              </a:ext>
            </a:extLst>
          </a:blip>
          <a:srcRect t="-19313" b="-19313"/>
          <a:stretch>
            <a:fillRect/>
          </a:stretch>
        </p:blipFill>
        <p:spPr/>
      </p:pic>
    </p:spTree>
    <p:extLst>
      <p:ext uri="{BB962C8B-B14F-4D97-AF65-F5344CB8AC3E}">
        <p14:creationId xmlns:p14="http://schemas.microsoft.com/office/powerpoint/2010/main" val="962227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a:t>
            </a:r>
            <a:r>
              <a:rPr lang="en-US" dirty="0" smtClean="0">
                <a:solidFill>
                  <a:srgbClr val="FF0000"/>
                </a:solidFill>
              </a:rPr>
              <a:t>City-States</a:t>
            </a:r>
            <a:br>
              <a:rPr lang="en-US" dirty="0" smtClean="0">
                <a:solidFill>
                  <a:srgbClr val="FF0000"/>
                </a:solidFill>
              </a:rPr>
            </a:br>
            <a:endParaRPr lang="en-US" dirty="0">
              <a:solidFill>
                <a:srgbClr val="FF0000"/>
              </a:solidFill>
            </a:endParaRPr>
          </a:p>
        </p:txBody>
      </p:sp>
      <p:pic>
        <p:nvPicPr>
          <p:cNvPr id="4" name="Content Placeholder 3" descr="hqdefault.jpg"/>
          <p:cNvPicPr>
            <a:picLocks noGrp="1" noChangeAspect="1"/>
          </p:cNvPicPr>
          <p:nvPr>
            <p:ph idx="1"/>
          </p:nvPr>
        </p:nvPicPr>
        <p:blipFill>
          <a:blip r:embed="rId3">
            <a:extLst>
              <a:ext uri="{28A0092B-C50C-407E-A947-70E740481C1C}">
                <a14:useLocalDpi xmlns:a14="http://schemas.microsoft.com/office/drawing/2010/main" val="0"/>
              </a:ext>
            </a:extLst>
          </a:blip>
          <a:srcRect t="13365" b="13365"/>
          <a:stretch>
            <a:fillRect/>
          </a:stretch>
        </p:blipFill>
        <p:spPr/>
      </p:pic>
    </p:spTree>
    <p:extLst>
      <p:ext uri="{BB962C8B-B14F-4D97-AF65-F5344CB8AC3E}">
        <p14:creationId xmlns:p14="http://schemas.microsoft.com/office/powerpoint/2010/main" val="26182634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discuss…</a:t>
            </a:r>
            <a:endParaRPr lang="en-US" dirty="0"/>
          </a:p>
        </p:txBody>
      </p:sp>
      <p:sp>
        <p:nvSpPr>
          <p:cNvPr id="3" name="Content Placeholder 2"/>
          <p:cNvSpPr>
            <a:spLocks noGrp="1"/>
          </p:cNvSpPr>
          <p:nvPr>
            <p:ph idx="1"/>
          </p:nvPr>
        </p:nvSpPr>
        <p:spPr/>
        <p:txBody>
          <a:bodyPr/>
          <a:lstStyle/>
          <a:p>
            <a:r>
              <a:rPr lang="en-US" dirty="0" smtClean="0"/>
              <a:t>What do you think were the benefits of creating these city-states?  </a:t>
            </a:r>
            <a:endParaRPr lang="en-US" dirty="0"/>
          </a:p>
        </p:txBody>
      </p:sp>
    </p:spTree>
    <p:extLst>
      <p:ext uri="{BB962C8B-B14F-4D97-AF65-F5344CB8AC3E}">
        <p14:creationId xmlns:p14="http://schemas.microsoft.com/office/powerpoint/2010/main" val="8120145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City-States</a:t>
            </a:r>
            <a:endParaRPr lang="en-US" dirty="0"/>
          </a:p>
        </p:txBody>
      </p:sp>
      <p:sp>
        <p:nvSpPr>
          <p:cNvPr id="3" name="Content Placeholder 2"/>
          <p:cNvSpPr>
            <a:spLocks noGrp="1"/>
          </p:cNvSpPr>
          <p:nvPr>
            <p:ph idx="1"/>
          </p:nvPr>
        </p:nvSpPr>
        <p:spPr/>
        <p:txBody>
          <a:bodyPr/>
          <a:lstStyle/>
          <a:p>
            <a:r>
              <a:rPr lang="en-US" dirty="0" smtClean="0"/>
              <a:t>Independent from one another</a:t>
            </a:r>
          </a:p>
          <a:p>
            <a:r>
              <a:rPr lang="en-US" dirty="0" smtClean="0"/>
              <a:t>Temple in the middle (dedicated to the god or goddess specific to that city-state)</a:t>
            </a:r>
          </a:p>
          <a:p>
            <a:r>
              <a:rPr lang="en-US" dirty="0" smtClean="0"/>
              <a:t>Governed by a priest king</a:t>
            </a:r>
          </a:p>
          <a:p>
            <a:pPr lvl="1"/>
            <a:r>
              <a:rPr lang="en-US" dirty="0" smtClean="0"/>
              <a:t>Read “Mesopotamian Government”</a:t>
            </a:r>
          </a:p>
          <a:p>
            <a:pPr lvl="1"/>
            <a:r>
              <a:rPr lang="en-US" dirty="0" smtClean="0"/>
              <a:t>Answer questions- discuss </a:t>
            </a:r>
            <a:endParaRPr lang="en-US" dirty="0"/>
          </a:p>
        </p:txBody>
      </p:sp>
    </p:spTree>
    <p:extLst>
      <p:ext uri="{BB962C8B-B14F-4D97-AF65-F5344CB8AC3E}">
        <p14:creationId xmlns:p14="http://schemas.microsoft.com/office/powerpoint/2010/main" val="31228294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r>
              <a:rPr lang="en-US" dirty="0" smtClean="0"/>
              <a:t>- Mesopotamian Government </a:t>
            </a:r>
            <a:endParaRPr lang="en-US" dirty="0"/>
          </a:p>
        </p:txBody>
      </p:sp>
      <p:sp>
        <p:nvSpPr>
          <p:cNvPr id="3" name="Content Placeholder 2"/>
          <p:cNvSpPr>
            <a:spLocks noGrp="1"/>
          </p:cNvSpPr>
          <p:nvPr>
            <p:ph idx="1"/>
          </p:nvPr>
        </p:nvSpPr>
        <p:spPr/>
        <p:txBody>
          <a:bodyPr/>
          <a:lstStyle/>
          <a:p>
            <a:r>
              <a:rPr lang="en-US" dirty="0" smtClean="0"/>
              <a:t>Get your Mesopotamian Government questions out so we can discuss them (what you did on Friday). </a:t>
            </a:r>
            <a:endParaRPr lang="en-US" dirty="0"/>
          </a:p>
        </p:txBody>
      </p:sp>
    </p:spTree>
    <p:extLst>
      <p:ext uri="{BB962C8B-B14F-4D97-AF65-F5344CB8AC3E}">
        <p14:creationId xmlns:p14="http://schemas.microsoft.com/office/powerpoint/2010/main" val="1875961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a:t>
            </a:r>
            <a:r>
              <a:rPr lang="en-US" baseline="30000" dirty="0" smtClean="0"/>
              <a:t>th</a:t>
            </a:r>
            <a:r>
              <a:rPr lang="en-US" dirty="0" smtClean="0"/>
              <a:t> Period </a:t>
            </a:r>
            <a:r>
              <a:rPr lang="en-US" dirty="0" err="1" smtClean="0"/>
              <a:t>Bellwork</a:t>
            </a:r>
            <a:r>
              <a:rPr lang="en-US" dirty="0" smtClean="0"/>
              <a:t>:</a:t>
            </a:r>
            <a:endParaRPr lang="en-US" dirty="0"/>
          </a:p>
        </p:txBody>
      </p:sp>
      <p:sp>
        <p:nvSpPr>
          <p:cNvPr id="3" name="Content Placeholder 2"/>
          <p:cNvSpPr>
            <a:spLocks noGrp="1"/>
          </p:cNvSpPr>
          <p:nvPr>
            <p:ph idx="1"/>
          </p:nvPr>
        </p:nvSpPr>
        <p:spPr/>
        <p:txBody>
          <a:bodyPr/>
          <a:lstStyle/>
          <a:p>
            <a:r>
              <a:rPr lang="en-US" dirty="0" smtClean="0"/>
              <a:t>Get ready to answer these questions</a:t>
            </a:r>
          </a:p>
          <a:p>
            <a:r>
              <a:rPr lang="en-US" dirty="0" smtClean="0"/>
              <a:t>What was a city-state?</a:t>
            </a:r>
          </a:p>
          <a:p>
            <a:r>
              <a:rPr lang="en-US" dirty="0" smtClean="0"/>
              <a:t>Who governed city-states?</a:t>
            </a:r>
          </a:p>
          <a:p>
            <a:r>
              <a:rPr lang="en-US" dirty="0" smtClean="0"/>
              <a:t>Who was the worlds 1</a:t>
            </a:r>
            <a:r>
              <a:rPr lang="en-US" baseline="30000" dirty="0" smtClean="0"/>
              <a:t>st</a:t>
            </a:r>
            <a:r>
              <a:rPr lang="en-US" dirty="0" smtClean="0"/>
              <a:t> civilization? </a:t>
            </a:r>
            <a:endParaRPr lang="en-US" dirty="0"/>
          </a:p>
        </p:txBody>
      </p:sp>
    </p:spTree>
    <p:extLst>
      <p:ext uri="{BB962C8B-B14F-4D97-AF65-F5344CB8AC3E}">
        <p14:creationId xmlns:p14="http://schemas.microsoft.com/office/powerpoint/2010/main" val="1390137058"/>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2116</TotalTime>
  <Words>1781</Words>
  <Application>Microsoft Macintosh PowerPoint</Application>
  <PresentationFormat>On-screen Show (4:3)</PresentationFormat>
  <Paragraphs>223</Paragraphs>
  <Slides>44</Slides>
  <Notes>21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Habitat</vt:lpstr>
      <vt:lpstr>Rise of Sumer</vt:lpstr>
      <vt:lpstr>Sumer</vt:lpstr>
      <vt:lpstr>Fertile Crescent </vt:lpstr>
      <vt:lpstr>Sumerians</vt:lpstr>
      <vt:lpstr>Development of City-States </vt:lpstr>
      <vt:lpstr>Let’s discuss…</vt:lpstr>
      <vt:lpstr>City-States</vt:lpstr>
      <vt:lpstr>Bellwork- Mesopotamian Government </vt:lpstr>
      <vt:lpstr>9th Period Bellwork:</vt:lpstr>
      <vt:lpstr>City-States</vt:lpstr>
      <vt:lpstr>Sports and Recreation</vt:lpstr>
      <vt:lpstr>Warfare</vt:lpstr>
      <vt:lpstr>Sumerian City-States</vt:lpstr>
      <vt:lpstr>Sumerian City-States</vt:lpstr>
      <vt:lpstr>Ur Ruins</vt:lpstr>
      <vt:lpstr>Sumerian City-States</vt:lpstr>
      <vt:lpstr>Exit Ticket</vt:lpstr>
      <vt:lpstr>Bellwork</vt:lpstr>
      <vt:lpstr>Remember…</vt:lpstr>
      <vt:lpstr>The Great Akkadian Empire </vt:lpstr>
      <vt:lpstr>Emperor Sargon</vt:lpstr>
      <vt:lpstr>PowerPoint Presentation</vt:lpstr>
      <vt:lpstr>Sargon Social Media Assignment </vt:lpstr>
      <vt:lpstr>Bellwork</vt:lpstr>
      <vt:lpstr>Sumerian Religion</vt:lpstr>
      <vt:lpstr>Vocabulary</vt:lpstr>
      <vt:lpstr>Sumerian Religion </vt:lpstr>
      <vt:lpstr>Heaven/Underworld</vt:lpstr>
      <vt:lpstr>Sumerian gods Scavenger Hunt</vt:lpstr>
      <vt:lpstr>Invention of Writing</vt:lpstr>
      <vt:lpstr>Evolution of Writing</vt:lpstr>
      <vt:lpstr>Writing</vt:lpstr>
      <vt:lpstr>Advancements and Inventions</vt:lpstr>
      <vt:lpstr>Math and Science</vt:lpstr>
      <vt:lpstr>Checkpoint Answer the following on a piece of paper</vt:lpstr>
      <vt:lpstr>The Arts of Sumer</vt:lpstr>
      <vt:lpstr>You do it!</vt:lpstr>
      <vt:lpstr>Babylonians, Assyrians, and the Phoenicians</vt:lpstr>
      <vt:lpstr>Map It </vt:lpstr>
      <vt:lpstr>Map-It Practice (15-20 minutes) </vt:lpstr>
      <vt:lpstr>Close Reading</vt:lpstr>
      <vt:lpstr>Hammurabi’s Code of Laws</vt:lpstr>
      <vt:lpstr>Hamurabi’s Code Questions</vt:lpstr>
      <vt:lpstr>End of Mesopotamia </vt:lpstr>
    </vt:vector>
  </TitlesOfParts>
  <Company>rcscms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 of Sumer</dc:title>
  <dc:creator>brandi skinner</dc:creator>
  <cp:lastModifiedBy>brandi skinner</cp:lastModifiedBy>
  <cp:revision>190</cp:revision>
  <dcterms:created xsi:type="dcterms:W3CDTF">2015-09-01T02:03:25Z</dcterms:created>
  <dcterms:modified xsi:type="dcterms:W3CDTF">2016-09-15T17:49:08Z</dcterms:modified>
</cp:coreProperties>
</file>