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32"/>
  </p:notesMasterIdLst>
  <p:handoutMasterIdLst>
    <p:handoutMasterId r:id="rId33"/>
  </p:handoutMasterIdLst>
  <p:sldIdLst>
    <p:sldId id="261" r:id="rId3"/>
    <p:sldId id="256" r:id="rId4"/>
    <p:sldId id="257" r:id="rId5"/>
    <p:sldId id="258" r:id="rId6"/>
    <p:sldId id="259" r:id="rId7"/>
    <p:sldId id="260" r:id="rId8"/>
    <p:sldId id="262" r:id="rId9"/>
    <p:sldId id="278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69" r:id="rId20"/>
    <p:sldId id="275" r:id="rId21"/>
    <p:sldId id="287" r:id="rId22"/>
    <p:sldId id="288" r:id="rId23"/>
    <p:sldId id="290" r:id="rId24"/>
    <p:sldId id="289" r:id="rId25"/>
    <p:sldId id="274" r:id="rId26"/>
    <p:sldId id="280" r:id="rId27"/>
    <p:sldId id="281" r:id="rId28"/>
    <p:sldId id="285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napToGrid="0">
      <p:cViewPr>
        <p:scale>
          <a:sx n="66" d="100"/>
          <a:sy n="66" d="100"/>
        </p:scale>
        <p:origin x="-125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CBE8A-CD5C-234D-92B0-FE8BC7BD11BF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4926-8707-2D4C-B0EC-47639F670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2C38BB-F746-4243-8BA8-164E35739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</a:t>
            </a:r>
            <a:r>
              <a:rPr lang="en-US" baseline="0" dirty="0" smtClean="0"/>
              <a:t> departure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Asia/Southeast Asia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Monks are responsible</a:t>
            </a:r>
            <a:r>
              <a:rPr lang="en-US" baseline="0" dirty="0" smtClean="0"/>
              <a:t> for preserving and teaching Buddha's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3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nirvana? Tell students that in addition to writing</a:t>
            </a:r>
            <a:r>
              <a:rPr lang="en-US" baseline="0" dirty="0" smtClean="0"/>
              <a:t> it down they need to create a picture or symbol that will help that remember each aspect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05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silk road</a:t>
            </a:r>
          </a:p>
          <a:p>
            <a:r>
              <a:rPr lang="en-US" dirty="0" smtClean="0"/>
              <a:t>Han Chinese Emperor</a:t>
            </a:r>
          </a:p>
          <a:p>
            <a:r>
              <a:rPr lang="en-US" dirty="0" err="1" smtClean="0"/>
              <a:t>Ashoka</a:t>
            </a:r>
            <a:endParaRPr lang="en-US" dirty="0" smtClean="0"/>
          </a:p>
          <a:p>
            <a:r>
              <a:rPr lang="en-US" dirty="0" smtClean="0"/>
              <a:t>Monks</a:t>
            </a:r>
            <a:r>
              <a:rPr lang="en-US" baseline="0" dirty="0" smtClean="0"/>
              <a:t> (missionaries)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www.ushistory.org</a:t>
            </a:r>
            <a:r>
              <a:rPr lang="en-US" dirty="0" smtClean="0"/>
              <a:t>/civ/8d.asp</a:t>
            </a:r>
          </a:p>
          <a:p>
            <a:r>
              <a:rPr lang="en-US" dirty="0" smtClean="0"/>
              <a:t>http://www.buddha101.com/</a:t>
            </a:r>
            <a:r>
              <a:rPr lang="en-US" dirty="0" err="1" smtClean="0"/>
              <a:t>h_spread.htm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9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</a:t>
            </a:r>
            <a:r>
              <a:rPr lang="en-US" baseline="0" dirty="0" smtClean="0"/>
              <a:t> look up these vocabulary words – grab a text book go to page 484 or the glossary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talked</a:t>
            </a:r>
            <a:r>
              <a:rPr lang="en-US" baseline="0" dirty="0" smtClean="0"/>
              <a:t> to Brahmins and priests and kings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94 foot tall statue – significant because Buddhist believe this is where Buddha gained enlightenment</a:t>
            </a:r>
            <a:r>
              <a:rPr lang="en-US" baseline="0" dirty="0" smtClean="0"/>
              <a:t> – can we compare this to anything in the other religions we have studied?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 prince who became known as the Buddha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Wandered for several years, didn’t wash, fasted, mediated 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lvl="2" algn="l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0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Since he was raised Hindu and many of is teachings reflected Hindu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major</a:t>
            </a:r>
            <a:r>
              <a:rPr lang="en-US" baseline="0" dirty="0" smtClean="0"/>
              <a:t> guiding principals or system of beliefs for Buddhists.. the first is the eight fold path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guiding principals/heart of Buddha’s teachings – Foundation of Buddhism – there is a path</a:t>
            </a:r>
            <a:r>
              <a:rPr lang="en-US" baseline="0" dirty="0" smtClean="0"/>
              <a:t> to liberation from repeated worldly existence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More simply put, suffering exists; it has a cause; it has an end; and it has a cause to bring about its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9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 lot of what is in the Vedas such as animal sacrifice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challenged the authority of Brahmins- didn’t believe their rituals were necessary for enlightenment.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it was each persons responsibility to work for their own salvation- priests couldn’t help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Opposed the caste system- didn’t think people could be confined to a particular place in society. He taught that every person who followed the Eightfold Path properly would reach nirvana- it didn’t matter what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varna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, caste you were in (this helped win the support of the masses) (had the power to change their own lives)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38BB-F746-4243-8BA8-164E35739C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jpe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image" Target="../media/image2.jpe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C7D50B-B589-254C-B7E7-AE63EE4B4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A15E-E6B9-8D41-A06B-6A08E10D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1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E259D-7888-9245-BF21-5F231E225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AD534-9467-1E4D-B391-C6920F4AC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29EF-A37D-4149-A8AF-2B4EF63CE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29A-7C01-0E49-8E34-583AEC816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1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8A8B8-F6D6-4B4B-B774-1AE6EDD9F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5F1D-03BF-8C44-9D8E-25BFBEF1C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3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525A1-F111-B24B-ACBE-96EEE489A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67B7-C9EA-3043-BF1F-2D0389952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99A78-8950-4F40-A733-4C6E50F607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93C12-D315-6A41-86AA-E4E0CD2CD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3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8DABE-3194-394E-BD34-B70B36C56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27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B4514-65C3-5246-BE14-9EA060DF72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E5231-5446-CB42-BDB5-CAF3AFF50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714C-D7E1-B744-A0D9-78A8E84FE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8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EBA0E-8AF2-A84A-8490-083E13467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2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B9B76-630B-8741-A808-E636FDE25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32E2-737A-AC49-B144-53CE39E56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E3EB-41AF-074F-AAEB-2E0DF5227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6E5F1-1596-CB45-817A-90ED71843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4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A525E-1545-3741-BC83-225A02EF8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tags" Target="../tags/tag5.xml"/><Relationship Id="rId14" Type="http://schemas.openxmlformats.org/officeDocument/2006/relationships/tags" Target="../tags/tag6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CC206D-5172-3C48-93FA-2191F6EB951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69B95E-CA26-B741-B6AC-F776089CBB9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k-9Ez3xICY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Bellwork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Look at this picture, describe what you see or what you think is happening here</a:t>
            </a:r>
            <a:r>
              <a:rPr lang="en-US" sz="2400" dirty="0"/>
              <a:t> </a:t>
            </a:r>
            <a:r>
              <a:rPr lang="en-US" sz="2400" dirty="0" smtClean="0"/>
              <a:t>(in your journal) </a:t>
            </a:r>
            <a:endParaRPr lang="en-US" sz="2400" dirty="0"/>
          </a:p>
        </p:txBody>
      </p:sp>
      <p:pic>
        <p:nvPicPr>
          <p:cNvPr id="4" name="Content Placeholder 3" descr="6a0192ac16c415970d01b8d090836e970c-580wi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15" b="-12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359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</a:p>
          <a:p>
            <a:pPr lvl="1"/>
            <a:r>
              <a:rPr lang="en-US" i="1" dirty="0" smtClean="0"/>
              <a:t>sudden realization of the truth and knowledge </a:t>
            </a:r>
          </a:p>
          <a:p>
            <a:r>
              <a:rPr lang="en-US" dirty="0" smtClean="0"/>
              <a:t>The Buddha</a:t>
            </a:r>
          </a:p>
          <a:p>
            <a:pPr lvl="1"/>
            <a:r>
              <a:rPr lang="en-US" dirty="0" smtClean="0"/>
              <a:t>“The enlightened one”</a:t>
            </a:r>
          </a:p>
          <a:p>
            <a:r>
              <a:rPr lang="en-US" dirty="0" smtClean="0"/>
              <a:t>Spread his teachings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7" descr="2_Buddha_enlightenmen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 r="19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500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(Think-pair-share)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was Siddhartha Gautama?</a:t>
            </a:r>
          </a:p>
          <a:p>
            <a:r>
              <a:rPr lang="en-US" dirty="0" smtClean="0"/>
              <a:t>What did Siddhartha endure (go through) before reaching enlightenment </a:t>
            </a:r>
          </a:p>
          <a:p>
            <a:r>
              <a:rPr lang="en-US" dirty="0" smtClean="0"/>
              <a:t>Of the three things that Siddhartha said caused human suffering, which one do you think causes the most suffering today? Why? </a:t>
            </a:r>
            <a:endParaRPr lang="en-US" dirty="0"/>
          </a:p>
        </p:txBody>
      </p:sp>
      <p:pic>
        <p:nvPicPr>
          <p:cNvPr id="2" name="Picture 1" descr="68596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58" y="3785548"/>
            <a:ext cx="3305541" cy="25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6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 and beliefs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 smtClean="0"/>
              <a:t>BUDDHISM: </a:t>
            </a:r>
            <a:endParaRPr lang="en-US" sz="5400" dirty="0"/>
          </a:p>
        </p:txBody>
      </p:sp>
      <p:pic>
        <p:nvPicPr>
          <p:cNvPr id="4" name="Picture 3" descr="the_eightfold_path_by_free2rocknroll-d41oar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83" y="210618"/>
            <a:ext cx="3378133" cy="30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0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Gained followers</a:t>
            </a:r>
          </a:p>
          <a:p>
            <a:pPr lvl="1"/>
            <a:r>
              <a:rPr lang="en-US" dirty="0" smtClean="0"/>
              <a:t>kings, merchants, and artisans</a:t>
            </a:r>
          </a:p>
          <a:p>
            <a:pPr lvl="1"/>
            <a:r>
              <a:rPr lang="en-US" dirty="0" smtClean="0"/>
              <a:t>became the first followers of the new “religion”</a:t>
            </a:r>
          </a:p>
          <a:p>
            <a:r>
              <a:rPr lang="en-US" dirty="0" smtClean="0"/>
              <a:t>Hindu roots</a:t>
            </a:r>
          </a:p>
          <a:p>
            <a:pPr lvl="1"/>
            <a:r>
              <a:rPr lang="en-US" dirty="0" smtClean="0"/>
              <a:t>act morally</a:t>
            </a:r>
          </a:p>
          <a:p>
            <a:pPr lvl="1"/>
            <a:r>
              <a:rPr lang="en-US" dirty="0" smtClean="0"/>
              <a:t>treat others well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hinduvsbuddhi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35" y="3238775"/>
            <a:ext cx="4864956" cy="28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Fold Path (Guidelines for living)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Right </a:t>
            </a:r>
            <a:r>
              <a:rPr lang="en-US" sz="2400" b="1" dirty="0" smtClean="0"/>
              <a:t>Understanding- </a:t>
            </a:r>
            <a:r>
              <a:rPr lang="en-US" sz="2400" dirty="0" smtClean="0"/>
              <a:t>seeing the word as it is, not how we want it to look (following the Four Noble Truths) </a:t>
            </a:r>
            <a:endParaRPr lang="en-US" sz="2400" dirty="0"/>
          </a:p>
          <a:p>
            <a:pPr marL="514350" lvl="0" indent="-514350">
              <a:buFont typeface="+mj-lt"/>
              <a:buAutoNum type="arabicPeriod"/>
            </a:pPr>
            <a:r>
              <a:rPr lang="en-US" sz="2400" b="1" dirty="0"/>
              <a:t>Right Intent- </a:t>
            </a:r>
            <a:r>
              <a:rPr lang="en-US" sz="2400" dirty="0"/>
              <a:t>Incline toward goodness and kindness (free your mind of evil)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Right-thoughts-word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16" b="-10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958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b="1" dirty="0"/>
              <a:t>Right Speech- </a:t>
            </a:r>
            <a:r>
              <a:rPr lang="en-US" dirty="0"/>
              <a:t>avoid lies and gossip (avoid anything that hurts others)</a:t>
            </a:r>
          </a:p>
          <a:p>
            <a:pPr marL="0" lvl="0" indent="0">
              <a:buNone/>
            </a:pPr>
            <a:r>
              <a:rPr lang="en-US" b="1" dirty="0" smtClean="0"/>
              <a:t>4. Right </a:t>
            </a:r>
            <a:r>
              <a:rPr lang="en-US" b="1" dirty="0"/>
              <a:t>Action- </a:t>
            </a:r>
            <a:r>
              <a:rPr lang="en-US" dirty="0"/>
              <a:t>don’t steal from or harm </a:t>
            </a:r>
            <a:r>
              <a:rPr lang="en-US" dirty="0" smtClean="0"/>
              <a:t>others- make sure your actions don’t cause suffering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f567585fd0cd66907678560721e889d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62" r="-13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787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5. Right </a:t>
            </a:r>
            <a:r>
              <a:rPr lang="en-US" b="1" dirty="0"/>
              <a:t>Livelihood- </a:t>
            </a:r>
            <a:r>
              <a:rPr lang="en-US" dirty="0"/>
              <a:t>reject </a:t>
            </a:r>
            <a:r>
              <a:rPr lang="en-US" dirty="0" smtClean="0"/>
              <a:t>working a job </a:t>
            </a:r>
            <a:r>
              <a:rPr lang="en-US" dirty="0"/>
              <a:t>that hurts others (respect </a:t>
            </a:r>
            <a:r>
              <a:rPr lang="en-US" dirty="0" smtClean="0"/>
              <a:t>the people you work with) </a:t>
            </a:r>
          </a:p>
          <a:p>
            <a:pPr marL="0" lvl="0" indent="0">
              <a:buNone/>
            </a:pPr>
            <a:r>
              <a:rPr lang="en-US" b="1" dirty="0" smtClean="0"/>
              <a:t>6. Right </a:t>
            </a:r>
            <a:r>
              <a:rPr lang="en-US" b="1" dirty="0"/>
              <a:t>Effort- </a:t>
            </a:r>
            <a:r>
              <a:rPr lang="en-US" dirty="0" smtClean="0"/>
              <a:t>put effort into what you do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37" b="-342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906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7. </a:t>
            </a:r>
            <a:r>
              <a:rPr lang="en-US" b="1" dirty="0" smtClean="0"/>
              <a:t>Right Concentration</a:t>
            </a:r>
            <a:r>
              <a:rPr lang="en-US" b="1" dirty="0"/>
              <a:t>- </a:t>
            </a:r>
            <a:r>
              <a:rPr lang="en-US" dirty="0"/>
              <a:t>practice proper </a:t>
            </a:r>
            <a:r>
              <a:rPr lang="en-US" dirty="0" smtClean="0"/>
              <a:t>meditation  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8. Right </a:t>
            </a:r>
            <a:r>
              <a:rPr lang="en-US" b="1" dirty="0"/>
              <a:t>Mindfulness- </a:t>
            </a:r>
            <a:r>
              <a:rPr lang="en-US" dirty="0"/>
              <a:t>control your feelings and </a:t>
            </a:r>
            <a:r>
              <a:rPr lang="en-US" dirty="0" smtClean="0"/>
              <a:t>thoughts- don’t get lost in the past and “what could have been”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images-4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35" b="-24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06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NOBLE TRUTHS (Foundation of Buddhism)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Suffering exists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Suffering happens from attachment to desires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Suffering stops when attachment to desire stops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Freedom from suffering is possible by practicing the Eight Fold Path</a:t>
            </a:r>
          </a:p>
        </p:txBody>
      </p:sp>
      <p:pic>
        <p:nvPicPr>
          <p:cNvPr id="4" name="Picture 3" descr="52220_156763151133888_568583633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941" y="3656317"/>
            <a:ext cx="5122693" cy="32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1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Hindu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Challenged traditional Hindu ideas</a:t>
            </a:r>
          </a:p>
          <a:p>
            <a:pPr lvl="1"/>
            <a:r>
              <a:rPr lang="en-US" dirty="0" smtClean="0"/>
              <a:t>The Vedas</a:t>
            </a:r>
          </a:p>
          <a:p>
            <a:pPr lvl="1"/>
            <a:r>
              <a:rPr lang="en-US" dirty="0" smtClean="0"/>
              <a:t>Authority of Brahmins</a:t>
            </a:r>
          </a:p>
          <a:p>
            <a:pPr lvl="1"/>
            <a:r>
              <a:rPr lang="en-US" dirty="0" smtClean="0"/>
              <a:t>Caste system </a:t>
            </a:r>
          </a:p>
          <a:p>
            <a:r>
              <a:rPr lang="en-US" dirty="0" smtClean="0"/>
              <a:t>Did believe in the idea of reincarnation</a:t>
            </a:r>
          </a:p>
          <a:p>
            <a:pPr marL="342900" lvl="1" indent="-342900"/>
            <a:r>
              <a:rPr lang="en-US" dirty="0" smtClean="0"/>
              <a:t>By </a:t>
            </a:r>
            <a:r>
              <a:rPr lang="en-US" dirty="0"/>
              <a:t>the time of his death in 483 BCE, the </a:t>
            </a:r>
            <a:r>
              <a:rPr lang="en-US" dirty="0" smtClean="0"/>
              <a:t>Buddha's </a:t>
            </a:r>
            <a:r>
              <a:rPr lang="en-US" dirty="0"/>
              <a:t>influence was spreading rapidly though out India</a:t>
            </a:r>
            <a:r>
              <a:rPr lang="en-US" b="1" dirty="0"/>
              <a:t>.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993"/>
            <a:ext cx="9144000" cy="2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4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Buddhism 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</a:p>
          <a:p>
            <a:r>
              <a:rPr lang="en-US" dirty="0" smtClean="0"/>
              <a:t>Lesson 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required</a:t>
            </a:r>
          </a:p>
          <a:p>
            <a:r>
              <a:rPr lang="en-US" dirty="0" smtClean="0"/>
              <a:t>Pagodas</a:t>
            </a:r>
          </a:p>
          <a:p>
            <a:pPr lvl="1"/>
            <a:r>
              <a:rPr lang="en-US" dirty="0" smtClean="0"/>
              <a:t>Japan and China</a:t>
            </a:r>
          </a:p>
          <a:p>
            <a:r>
              <a:rPr lang="en-US" dirty="0" err="1" smtClean="0"/>
              <a:t>Stupas</a:t>
            </a:r>
            <a:endParaRPr lang="en-US" dirty="0" smtClean="0"/>
          </a:p>
          <a:p>
            <a:pPr lvl="1"/>
            <a:r>
              <a:rPr lang="en-US" dirty="0" smtClean="0"/>
              <a:t>relic buried underneath </a:t>
            </a:r>
          </a:p>
          <a:p>
            <a:r>
              <a:rPr lang="en-US" dirty="0" smtClean="0"/>
              <a:t>Worship is called puja (where have we seen this before?)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 descr="10120810245823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86" b="-28586"/>
          <a:stretch>
            <a:fillRect/>
          </a:stretch>
        </p:blipFill>
        <p:spPr>
          <a:xfrm>
            <a:off x="4568063" y="618767"/>
            <a:ext cx="4037013" cy="3557131"/>
          </a:xfrm>
        </p:spPr>
      </p:pic>
      <p:pic>
        <p:nvPicPr>
          <p:cNvPr id="6" name="Picture 5" descr="71f292a8871125b79a403811e4d8478b65ebbd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96" y="3569852"/>
            <a:ext cx="4267200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2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(Sects)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Theravada- more traditional and conservative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Mahayana- built along the Silk Road </a:t>
            </a:r>
            <a:endParaRPr lang="en-US" dirty="0"/>
          </a:p>
        </p:txBody>
      </p:sp>
      <p:pic>
        <p:nvPicPr>
          <p:cNvPr id="5" name="Picture 4" descr="Theravada-Buddh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0" y="3165589"/>
            <a:ext cx="3347829" cy="3043481"/>
          </a:xfrm>
          <a:prstGeom prst="rect">
            <a:avLst/>
          </a:prstGeom>
        </p:spPr>
      </p:pic>
      <p:pic>
        <p:nvPicPr>
          <p:cNvPr id="6" name="Picture 5" descr="vietmo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14" y="3145116"/>
            <a:ext cx="4122256" cy="29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op10_proportion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908" b="-65908"/>
          <a:stretch>
            <a:fillRect/>
          </a:stretch>
        </p:blipFill>
        <p:spPr>
          <a:xfrm>
            <a:off x="455613" y="538826"/>
            <a:ext cx="4037012" cy="7177927"/>
          </a:xfrm>
        </p:spPr>
      </p:pic>
      <p:pic>
        <p:nvPicPr>
          <p:cNvPr id="6" name="Content Placeholder 5" descr="548163021_orig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012" b="-68012"/>
          <a:stretch>
            <a:fillRect/>
          </a:stretch>
        </p:blipFill>
        <p:spPr>
          <a:xfrm>
            <a:off x="4645025" y="500338"/>
            <a:ext cx="4037013" cy="7100953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13" y="678756"/>
            <a:ext cx="8226425" cy="1688227"/>
          </a:xfrm>
        </p:spPr>
        <p:txBody>
          <a:bodyPr/>
          <a:lstStyle/>
          <a:p>
            <a:pPr algn="ctr"/>
            <a:r>
              <a:rPr lang="en-US" dirty="0" smtClean="0"/>
              <a:t>Mainly Located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Read the map and make an 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Sutras- words and teachings of Buddha </a:t>
            </a:r>
          </a:p>
          <a:p>
            <a:r>
              <a:rPr lang="en-US" dirty="0" err="1" smtClean="0"/>
              <a:t>Tripitaka</a:t>
            </a:r>
            <a:r>
              <a:rPr lang="en-US" dirty="0" smtClean="0"/>
              <a:t>- teachings of Buddha's students</a:t>
            </a:r>
          </a:p>
          <a:p>
            <a:pPr lvl="1"/>
            <a:r>
              <a:rPr lang="en-US" dirty="0" smtClean="0"/>
              <a:t>Monks </a:t>
            </a:r>
          </a:p>
          <a:p>
            <a:r>
              <a:rPr lang="en-US" dirty="0" smtClean="0"/>
              <a:t>Tibetan Book of the Dead- read at funerals which depicts the path from death to rebirth </a:t>
            </a:r>
            <a:endParaRPr lang="en-US" dirty="0"/>
          </a:p>
        </p:txBody>
      </p:sp>
      <p:pic>
        <p:nvPicPr>
          <p:cNvPr id="5" name="Content Placeholder 4" descr="Buddha-Weekly-tibetan-sutra-Buddhis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65" b="-24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78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your thoughts!</a:t>
            </a:r>
            <a:endParaRPr lang="en-US" dirty="0"/>
          </a:p>
        </p:txBody>
      </p:sp>
      <p:pic>
        <p:nvPicPr>
          <p:cNvPr id="6" name="Content Placeholder 5" descr="8 Fold Organize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10" r="-67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780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Textual Evidence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 _____, it said….</a:t>
            </a:r>
          </a:p>
          <a:p>
            <a:r>
              <a:rPr lang="en-US" dirty="0" smtClean="0"/>
              <a:t>The author wrote….</a:t>
            </a:r>
          </a:p>
          <a:p>
            <a:r>
              <a:rPr lang="en-US" dirty="0" smtClean="0"/>
              <a:t>The graphic showed….</a:t>
            </a:r>
          </a:p>
          <a:p>
            <a:r>
              <a:rPr lang="en-US" dirty="0" smtClean="0"/>
              <a:t>An example is…..</a:t>
            </a:r>
          </a:p>
          <a:p>
            <a:r>
              <a:rPr lang="en-US" dirty="0" smtClean="0"/>
              <a:t>In the text it said….</a:t>
            </a:r>
          </a:p>
          <a:p>
            <a:r>
              <a:rPr lang="en-US" dirty="0" smtClean="0"/>
              <a:t>I know because….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2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ual Evidence Practice and unit 3 revie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10" r="-67610"/>
          <a:stretch>
            <a:fillRect/>
          </a:stretch>
        </p:blipFill>
        <p:spPr>
          <a:xfrm>
            <a:off x="-314003" y="501872"/>
            <a:ext cx="9838001" cy="6175717"/>
          </a:xfrm>
        </p:spPr>
      </p:pic>
    </p:spTree>
    <p:extLst>
      <p:ext uri="{BB962C8B-B14F-4D97-AF65-F5344CB8AC3E}">
        <p14:creationId xmlns:p14="http://schemas.microsoft.com/office/powerpoint/2010/main" val="359415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(On a piece of paper or in </a:t>
            </a:r>
            <a:r>
              <a:rPr lang="en-US" dirty="0" err="1" smtClean="0"/>
              <a:t>noteability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back: What was the silk road? We will discuss in a little bit. </a:t>
            </a:r>
            <a:endParaRPr lang="en-US" dirty="0"/>
          </a:p>
        </p:txBody>
      </p:sp>
      <p:pic>
        <p:nvPicPr>
          <p:cNvPr id="4" name="Picture 3" descr="Question-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30" y="1940557"/>
            <a:ext cx="4917443" cy="49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4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Effect- here we go again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understand the causes and effects of what you are studying</a:t>
            </a:r>
          </a:p>
          <a:p>
            <a:r>
              <a:rPr lang="en-US" dirty="0"/>
              <a:t>Cause= why the event happened</a:t>
            </a:r>
          </a:p>
          <a:p>
            <a:r>
              <a:rPr lang="en-US" dirty="0"/>
              <a:t>Effect= describes the consequences of the event</a:t>
            </a:r>
          </a:p>
          <a:p>
            <a:r>
              <a:rPr lang="en-US" dirty="0"/>
              <a:t>“What caused the event to happen?”</a:t>
            </a:r>
          </a:p>
          <a:p>
            <a:r>
              <a:rPr lang="en-US" dirty="0"/>
              <a:t>“What happened next?”</a:t>
            </a:r>
          </a:p>
          <a:p>
            <a:r>
              <a:rPr lang="en-US" dirty="0"/>
              <a:t>Put it into a </a:t>
            </a:r>
            <a:r>
              <a:rPr lang="en-US" dirty="0" smtClean="0"/>
              <a:t>sentence</a:t>
            </a:r>
          </a:p>
          <a:p>
            <a:pPr lvl="1"/>
            <a:r>
              <a:rPr lang="en-US" dirty="0" smtClean="0"/>
              <a:t>______________because </a:t>
            </a:r>
            <a:r>
              <a:rPr lang="en-US" dirty="0"/>
              <a:t>______________. 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sz="1800" dirty="0"/>
              <a:t>effect				cause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Buddhism- Cause and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2 links on </a:t>
            </a:r>
            <a:r>
              <a:rPr lang="en-US" dirty="0" err="1" smtClean="0"/>
              <a:t>Edmodo</a:t>
            </a:r>
            <a:endParaRPr lang="en-US" dirty="0" smtClean="0"/>
          </a:p>
          <a:p>
            <a:r>
              <a:rPr lang="en-US" dirty="0" smtClean="0"/>
              <a:t>Divide your group into 2- half of you read one and half read the other</a:t>
            </a:r>
          </a:p>
          <a:p>
            <a:r>
              <a:rPr lang="en-US" dirty="0" smtClean="0"/>
              <a:t>You will then create your OWN graphic organizer/flow chart for the Spread of Buddhism. Make sure you have labels for the CAUSE and for the EFFECTS.</a:t>
            </a:r>
          </a:p>
          <a:p>
            <a:pPr lvl="1"/>
            <a:r>
              <a:rPr lang="en-US" dirty="0" smtClean="0"/>
              <a:t>What would be your </a:t>
            </a:r>
            <a:r>
              <a:rPr lang="en-US" b="1" dirty="0" smtClean="0"/>
              <a:t>EFFECT (you have 1)</a:t>
            </a:r>
          </a:p>
          <a:p>
            <a:pPr lvl="1"/>
            <a:r>
              <a:rPr lang="en-US" dirty="0" smtClean="0"/>
              <a:t>What would be the </a:t>
            </a:r>
            <a:r>
              <a:rPr lang="en-US" b="1" dirty="0" smtClean="0"/>
              <a:t>CAUSES (what helped Buddhism spread)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hint: there are 4-5</a:t>
            </a:r>
          </a:p>
          <a:p>
            <a:r>
              <a:rPr lang="en-US" dirty="0" smtClean="0"/>
              <a:t>Make sure you are reading the article thoroughly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Quick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say go, you are going to get up and find someone you are NOT sitting by and discuss what you think these four vocabulary words mean. Then, as a duo figure out the actual meaning and write it down. We will then come back together as a class to discuss what you found.</a:t>
            </a:r>
          </a:p>
          <a:p>
            <a:pPr marL="1714500" lvl="3" indent="-457200">
              <a:buFont typeface="+mj-lt"/>
              <a:buAutoNum type="arabicPeriod"/>
            </a:pPr>
            <a:r>
              <a:rPr lang="en-US" dirty="0" smtClean="0"/>
              <a:t>Meditation</a:t>
            </a:r>
          </a:p>
          <a:p>
            <a:pPr marL="1714500" lvl="3" indent="-457200">
              <a:buFont typeface="+mj-lt"/>
              <a:buAutoNum type="arabicPeriod"/>
            </a:pPr>
            <a:r>
              <a:rPr lang="en-US" dirty="0" smtClean="0"/>
              <a:t>Fasting</a:t>
            </a:r>
          </a:p>
          <a:p>
            <a:pPr marL="1714500" lvl="3" indent="-457200">
              <a:buFont typeface="+mj-lt"/>
              <a:buAutoNum type="arabicPeriod"/>
            </a:pPr>
            <a:r>
              <a:rPr lang="en-US" dirty="0" smtClean="0"/>
              <a:t>Nirvana (not the band)</a:t>
            </a:r>
          </a:p>
          <a:p>
            <a:pPr marL="1714500" lvl="3" indent="-45720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issionaries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Buddhism?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a religion, but a way of life.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is no higher power that anyone worships </a:t>
            </a:r>
          </a:p>
          <a:p>
            <a:r>
              <a:rPr lang="en-US" dirty="0" smtClean="0"/>
              <a:t>Philosophy </a:t>
            </a:r>
            <a:r>
              <a:rPr lang="en-US" dirty="0" smtClean="0"/>
              <a:t>– a theory or guiding principal in someone’s life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612siddhart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0" y="1730614"/>
            <a:ext cx="3171352" cy="424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Began in India </a:t>
            </a:r>
          </a:p>
          <a:p>
            <a:pPr lvl="1"/>
            <a:r>
              <a:rPr lang="en-US" dirty="0" smtClean="0"/>
              <a:t>Ganges River Valley</a:t>
            </a:r>
          </a:p>
          <a:p>
            <a:pPr lvl="1"/>
            <a:r>
              <a:rPr lang="en-US" dirty="0" smtClean="0"/>
              <a:t>North East India </a:t>
            </a:r>
            <a:endParaRPr lang="en-US" dirty="0"/>
          </a:p>
        </p:txBody>
      </p:sp>
      <p:pic>
        <p:nvPicPr>
          <p:cNvPr id="2" name="Picture 1" descr="ganges-map-si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07" y="3088054"/>
            <a:ext cx="4654745" cy="324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Siddhartha Gautama </a:t>
            </a:r>
          </a:p>
          <a:p>
            <a:r>
              <a:rPr lang="en-US" sz="2800" dirty="0" smtClean="0"/>
              <a:t>Born 563 BCE</a:t>
            </a:r>
          </a:p>
          <a:p>
            <a:r>
              <a:rPr lang="en-US" sz="2800" dirty="0" smtClean="0"/>
              <a:t>Prince</a:t>
            </a:r>
          </a:p>
          <a:p>
            <a:pPr lvl="1"/>
            <a:r>
              <a:rPr lang="en-US" sz="2800" dirty="0" smtClean="0"/>
              <a:t>Hindu</a:t>
            </a:r>
            <a:endParaRPr lang="en-US" sz="2800" dirty="0" smtClean="0"/>
          </a:p>
          <a:p>
            <a:r>
              <a:rPr lang="en-US" sz="2800" dirty="0" smtClean="0"/>
              <a:t>Inner struggle</a:t>
            </a:r>
          </a:p>
          <a:p>
            <a:r>
              <a:rPr lang="en-US" sz="2800" dirty="0" smtClean="0"/>
              <a:t>“Why do people struggle”</a:t>
            </a:r>
          </a:p>
          <a:p>
            <a:pPr lvl="1"/>
            <a:r>
              <a:rPr lang="en-US" sz="2800" dirty="0" smtClean="0"/>
              <a:t>The Great Departure </a:t>
            </a:r>
            <a:endParaRPr lang="en-US" sz="2800" dirty="0"/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24" y="309845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 for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Great journey</a:t>
            </a:r>
          </a:p>
          <a:p>
            <a:r>
              <a:rPr lang="en-US" sz="2400" dirty="0" smtClean="0"/>
              <a:t>Free his mind from daily concerns</a:t>
            </a:r>
          </a:p>
          <a:p>
            <a:pPr lvl="1"/>
            <a:r>
              <a:rPr lang="en-US" dirty="0" smtClean="0"/>
              <a:t>fasting</a:t>
            </a:r>
          </a:p>
          <a:p>
            <a:pPr lvl="1"/>
            <a:r>
              <a:rPr lang="en-US" dirty="0" smtClean="0"/>
              <a:t>meditation </a:t>
            </a:r>
          </a:p>
          <a:p>
            <a:r>
              <a:rPr lang="en-US" sz="2400" dirty="0" smtClean="0"/>
              <a:t>Finally </a:t>
            </a:r>
            <a:r>
              <a:rPr lang="en-US" sz="2400" dirty="0" smtClean="0"/>
              <a:t>ended his journey in Gaya, close to the Ganges River. </a:t>
            </a:r>
            <a:endParaRPr lang="en-US" sz="2400" dirty="0"/>
          </a:p>
        </p:txBody>
      </p:sp>
      <p:pic>
        <p:nvPicPr>
          <p:cNvPr id="5" name="Content Placeholder 4" descr="Buddh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5" r="30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6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Gaya, India </a:t>
            </a:r>
            <a:endParaRPr lang="en-US" dirty="0"/>
          </a:p>
        </p:txBody>
      </p:sp>
      <p:pic>
        <p:nvPicPr>
          <p:cNvPr id="4" name="Content Placeholder 3" descr="VishalBuddhaMandir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942"/>
          <a:stretch>
            <a:fillRect/>
          </a:stretch>
        </p:blipFill>
        <p:spPr/>
      </p:pic>
      <p:pic>
        <p:nvPicPr>
          <p:cNvPr id="6" name="Content Placeholder 5" descr="india_map_lg.jpg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8" b="-1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08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Buddha finds his answers </a:t>
            </a:r>
            <a:endParaRPr lang="en-US" dirty="0"/>
          </a:p>
        </p:txBody>
      </p:sp>
      <p:pic>
        <p:nvPicPr>
          <p:cNvPr id="4" name="Content Placeholder 3" descr="buddha_bodhibau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2" b="902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5079501"/>
          </a:xfrm>
        </p:spPr>
        <p:txBody>
          <a:bodyPr/>
          <a:lstStyle/>
          <a:p>
            <a:r>
              <a:rPr lang="en-US" dirty="0" smtClean="0"/>
              <a:t>7 weeks of deep mediation</a:t>
            </a:r>
          </a:p>
          <a:p>
            <a:r>
              <a:rPr lang="en-US" dirty="0" smtClean="0"/>
              <a:t>Human suffering comes from wanting things you don’t have, being afraid of losing what you have, and not wanting something you have.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2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828_slide">
  <a:themeElements>
    <a:clrScheme name="Office Theme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ind_4828_slide.pot</Template>
  <TotalTime>2515</TotalTime>
  <Words>1187</Words>
  <Application>Microsoft Macintosh PowerPoint</Application>
  <PresentationFormat>On-screen Show (4:3)</PresentationFormat>
  <Paragraphs>157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ind_4828_slide</vt:lpstr>
      <vt:lpstr>1_Default Design</vt:lpstr>
      <vt:lpstr>Bellwork : Look at this picture, describe what you see or what you think is happening here (in your journal) </vt:lpstr>
      <vt:lpstr>Buddhism </vt:lpstr>
      <vt:lpstr>Vocabulary Quick Search</vt:lpstr>
      <vt:lpstr>What is Buddhism?</vt:lpstr>
      <vt:lpstr>Origins </vt:lpstr>
      <vt:lpstr>Origins </vt:lpstr>
      <vt:lpstr>Quest for Answers</vt:lpstr>
      <vt:lpstr>Gaya, India </vt:lpstr>
      <vt:lpstr>Buddha finds his answers </vt:lpstr>
      <vt:lpstr>Enlightenment </vt:lpstr>
      <vt:lpstr>Checkpoint (Think-pair-share)</vt:lpstr>
      <vt:lpstr>TEACHINGS and beliefs </vt:lpstr>
      <vt:lpstr>TEACHINGS</vt:lpstr>
      <vt:lpstr>Eight Fold Path (Guidelines for living)</vt:lpstr>
      <vt:lpstr>Eight Fold Path</vt:lpstr>
      <vt:lpstr>Eight Fold Path</vt:lpstr>
      <vt:lpstr>Eight Fold Path</vt:lpstr>
      <vt:lpstr>FOUR NOBLE TRUTHS (Foundation of Buddhism)  </vt:lpstr>
      <vt:lpstr>Challenging Hindu ideas</vt:lpstr>
      <vt:lpstr>Place of Worship</vt:lpstr>
      <vt:lpstr>Sections (Sects) </vt:lpstr>
      <vt:lpstr>Mainly Located   Read the map and make an inference</vt:lpstr>
      <vt:lpstr>Religious Texts</vt:lpstr>
      <vt:lpstr>Organize your thoughts!</vt:lpstr>
      <vt:lpstr>Textual Evidence </vt:lpstr>
      <vt:lpstr>PowerPoint Presentation</vt:lpstr>
      <vt:lpstr>Bellwork (On a piece of paper or in noteability)</vt:lpstr>
      <vt:lpstr>Cause and Effect- here we go again </vt:lpstr>
      <vt:lpstr>The Spread of Buddhism- Cause and Effect</vt:lpstr>
    </vt:vector>
  </TitlesOfParts>
  <Company>Indezine.com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Indezine Template</dc:title>
  <dc:creator>Geetesh Bajaj</dc:creator>
  <cp:lastModifiedBy>brandi skinner</cp:lastModifiedBy>
  <cp:revision>165</cp:revision>
  <cp:lastPrinted>2015-12-02T01:38:44Z</cp:lastPrinted>
  <dcterms:created xsi:type="dcterms:W3CDTF">2007-01-10T10:13:06Z</dcterms:created>
  <dcterms:modified xsi:type="dcterms:W3CDTF">2016-12-09T03:16:29Z</dcterms:modified>
</cp:coreProperties>
</file>